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44" r:id="rId1"/>
    <p:sldMasterId id="2147483746" r:id="rId2"/>
    <p:sldMasterId id="2147483762" r:id="rId3"/>
    <p:sldMasterId id="2147483775" r:id="rId4"/>
    <p:sldMasterId id="2147483786" r:id="rId5"/>
  </p:sldMasterIdLst>
  <p:notesMasterIdLst>
    <p:notesMasterId r:id="rId18"/>
  </p:notesMasterIdLst>
  <p:handoutMasterIdLst>
    <p:handoutMasterId r:id="rId19"/>
  </p:handoutMasterIdLst>
  <p:sldIdLst>
    <p:sldId id="268" r:id="rId6"/>
    <p:sldId id="257" r:id="rId7"/>
    <p:sldId id="258" r:id="rId8"/>
    <p:sldId id="259" r:id="rId9"/>
    <p:sldId id="260" r:id="rId10"/>
    <p:sldId id="261" r:id="rId11"/>
    <p:sldId id="262" r:id="rId12"/>
    <p:sldId id="263" r:id="rId13"/>
    <p:sldId id="264" r:id="rId14"/>
    <p:sldId id="265" r:id="rId15"/>
    <p:sldId id="266"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fferty,Charles" initials="R" lastIdx="3" clrIdx="0">
    <p:extLst>
      <p:ext uri="{19B8F6BF-5375-455C-9EA6-DF929625EA0E}">
        <p15:presenceInfo xmlns:p15="http://schemas.microsoft.com/office/powerpoint/2012/main" userId="S-1-5-21-802951002-2094223479-794563710-775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E0000"/>
    <a:srgbClr val="26486F"/>
    <a:srgbClr val="355578"/>
    <a:srgbClr val="0052D7"/>
    <a:srgbClr val="F4F4F4"/>
    <a:srgbClr val="172A54"/>
    <a:srgbClr val="6E78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6344" autoAdjust="0"/>
  </p:normalViewPr>
  <p:slideViewPr>
    <p:cSldViewPr snapToGrid="0">
      <p:cViewPr varScale="1">
        <p:scale>
          <a:sx n="116" d="100"/>
          <a:sy n="116" d="100"/>
        </p:scale>
        <p:origin x="324" y="56"/>
      </p:cViewPr>
      <p:guideLst/>
    </p:cSldViewPr>
  </p:slideViewPr>
  <p:outlineViewPr>
    <p:cViewPr>
      <p:scale>
        <a:sx n="33" d="100"/>
        <a:sy n="33" d="100"/>
      </p:scale>
      <p:origin x="0" y="-6972"/>
    </p:cViewPr>
  </p:outlineViewPr>
  <p:notesTextViewPr>
    <p:cViewPr>
      <p:scale>
        <a:sx n="75" d="100"/>
        <a:sy n="75" d="100"/>
      </p:scale>
      <p:origin x="0" y="0"/>
    </p:cViewPr>
  </p:notesTextViewPr>
  <p:sorterViewPr>
    <p:cViewPr varScale="1">
      <p:scale>
        <a:sx n="100" d="100"/>
        <a:sy n="100" d="100"/>
      </p:scale>
      <p:origin x="0" y="0"/>
    </p:cViewPr>
  </p:sorterViewPr>
  <p:notesViewPr>
    <p:cSldViewPr snapToGrid="0">
      <p:cViewPr>
        <p:scale>
          <a:sx n="160" d="100"/>
          <a:sy n="160" d="100"/>
        </p:scale>
        <p:origin x="1027" y="-54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E8F3FD-8012-4C7C-BCFB-C23E18FC275E}" type="datetimeFigureOut">
              <a:rPr lang="en-US" smtClean="0"/>
              <a:t>2/20/2021</a:t>
            </a:fld>
            <a:endParaRPr lang="en-US" dirty="0"/>
          </a:p>
        </p:txBody>
      </p:sp>
      <p:sp>
        <p:nvSpPr>
          <p:cNvPr id="6" name="TextBox 5"/>
          <p:cNvSpPr txBox="1"/>
          <p:nvPr/>
        </p:nvSpPr>
        <p:spPr>
          <a:xfrm>
            <a:off x="164123" y="8858218"/>
            <a:ext cx="6459416" cy="215444"/>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700" smtClean="0">
                <a:solidFill>
                  <a:srgbClr val="979D9D"/>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979D9D"/>
                </a:solidFill>
              </a:rPr>
              <a:t>	© 2018 Gartner, Inc. and/or its affiliates. All rights reserved. Gartner is a registered trademark of Gartner, Inc. and its affiliates.</a:t>
            </a:r>
            <a:br>
              <a:rPr lang="en-US" sz="700" dirty="0">
                <a:solidFill>
                  <a:srgbClr val="979D9D"/>
                </a:solidFill>
              </a:rPr>
            </a:br>
            <a:r>
              <a:rPr lang="en-US" sz="700" b="1" dirty="0">
                <a:solidFill>
                  <a:srgbClr val="979D9D"/>
                </a:solidFill>
              </a:rPr>
              <a:t>INTERNAL — FOR INTERNAL USE ONLY or RESTRICTED [CHOSE ONE – DELETE AS APPROPRIATE] </a:t>
            </a:r>
            <a:r>
              <a:rPr lang="en-US" sz="700" b="0" baseline="0" dirty="0">
                <a:solidFill>
                  <a:srgbClr val="979D9D"/>
                </a:solidFill>
              </a:rPr>
              <a:t>| </a:t>
            </a:r>
            <a:r>
              <a:rPr lang="en-US" sz="700" dirty="0">
                <a:solidFill>
                  <a:srgbClr val="979D9D"/>
                </a:solidFill>
              </a:rPr>
              <a:t>Version X.X  Last updated [insert date format: DD Month YYYY]</a:t>
            </a:r>
          </a:p>
        </p:txBody>
      </p:sp>
    </p:spTree>
    <p:extLst>
      <p:ext uri="{BB962C8B-B14F-4D97-AF65-F5344CB8AC3E}">
        <p14:creationId xmlns:p14="http://schemas.microsoft.com/office/powerpoint/2010/main" val="102343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31633" y="712472"/>
            <a:ext cx="4794738" cy="2697041"/>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42371" y="3592535"/>
            <a:ext cx="6373258" cy="523481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p:nvSpPr>
        <p:spPr>
          <a:xfrm rot="16200000">
            <a:off x="-1050931" y="1977711"/>
            <a:ext cx="2725105" cy="138499"/>
          </a:xfrm>
          <a:prstGeom prst="rect">
            <a:avLst/>
          </a:prstGeom>
          <a:noFill/>
        </p:spPr>
        <p:txBody>
          <a:bodyPr wrap="none" lIns="0" tIns="0" rIns="0" bIns="0" rtlCol="0" anchor="ctr">
            <a:spAutoFit/>
          </a:bodyPr>
          <a:lstStyle/>
          <a:p>
            <a:pPr algn="ctr">
              <a:spcBef>
                <a:spcPts val="0"/>
              </a:spcBef>
              <a:spcAft>
                <a:spcPts val="0"/>
              </a:spcAft>
            </a:pPr>
            <a:r>
              <a:rPr lang="en-US" sz="900" kern="1200" spc="100" baseline="0" dirty="0">
                <a:solidFill>
                  <a:srgbClr val="CDCDCD"/>
                </a:solidFill>
                <a:effectLst/>
              </a:rPr>
              <a:t>— NOT FOR EXTERNAL DISTRIBUTION —</a:t>
            </a:r>
            <a:endParaRPr lang="en-US" sz="900" spc="100" baseline="0" dirty="0">
              <a:solidFill>
                <a:srgbClr val="CDCDCD"/>
              </a:solidFill>
            </a:endParaRPr>
          </a:p>
        </p:txBody>
      </p:sp>
      <p:sp>
        <p:nvSpPr>
          <p:cNvPr id="12" name="TextBox 11"/>
          <p:cNvSpPr txBox="1"/>
          <p:nvPr/>
        </p:nvSpPr>
        <p:spPr>
          <a:xfrm rot="5400000">
            <a:off x="5183827" y="1977711"/>
            <a:ext cx="2725105" cy="138499"/>
          </a:xfrm>
          <a:prstGeom prst="rect">
            <a:avLst/>
          </a:prstGeom>
          <a:noFill/>
        </p:spPr>
        <p:txBody>
          <a:bodyPr wrap="none" lIns="0" tIns="0" rIns="0" bIns="0" rtlCol="0" anchor="ctr">
            <a:spAutoFit/>
          </a:bodyPr>
          <a:lstStyle/>
          <a:p>
            <a:pPr algn="ctr">
              <a:spcBef>
                <a:spcPts val="0"/>
              </a:spcBef>
              <a:spcAft>
                <a:spcPts val="0"/>
              </a:spcAft>
            </a:pPr>
            <a:r>
              <a:rPr lang="en-US" sz="900" kern="1200" spc="100" baseline="0" dirty="0">
                <a:solidFill>
                  <a:srgbClr val="CDCDCD"/>
                </a:solidFill>
                <a:effectLst/>
              </a:rPr>
              <a:t>— NOT FOR EXTERNAL DISTRIBUTION —</a:t>
            </a:r>
            <a:endParaRPr lang="en-US" sz="900" spc="100" baseline="0" dirty="0">
              <a:solidFill>
                <a:srgbClr val="CDCDCD"/>
              </a:solidFill>
            </a:endParaRPr>
          </a:p>
        </p:txBody>
      </p:sp>
      <p:sp>
        <p:nvSpPr>
          <p:cNvPr id="14" name="Text Box 86"/>
          <p:cNvSpPr txBox="1">
            <a:spLocks noChangeArrowheads="1"/>
          </p:cNvSpPr>
          <p:nvPr/>
        </p:nvSpPr>
        <p:spPr bwMode="gray">
          <a:xfrm>
            <a:off x="242373" y="128260"/>
            <a:ext cx="6326067" cy="258458"/>
          </a:xfrm>
          <a:prstGeom prst="rect">
            <a:avLst/>
          </a:prstGeom>
          <a:noFill/>
          <a:ln w="12700">
            <a:noFill/>
            <a:miter lim="800000"/>
            <a:headEnd type="none" w="sm" len="sm"/>
            <a:tailEnd type="none" w="sm" len="sm"/>
          </a:ln>
          <a:effectLst/>
        </p:spPr>
        <p:txBody>
          <a:bodyPr wrap="square" lIns="0" tIns="45683" rIns="91366" bIns="45683" anchor="t" anchorCtr="0">
            <a:spAutoFit/>
          </a:bodyPr>
          <a:lstStyle/>
          <a:p>
            <a:pPr marL="0" marR="0" lvl="0" indent="0" algn="l" defTabSz="912813" rtl="0" eaLnBrk="1" fontAlgn="auto" latinLnBrk="0" hangingPunct="1">
              <a:lnSpc>
                <a:spcPct val="90000"/>
              </a:lnSpc>
              <a:spcBef>
                <a:spcPct val="0"/>
              </a:spcBef>
              <a:spcAft>
                <a:spcPct val="0"/>
              </a:spcAft>
              <a:buClrTx/>
              <a:buSzTx/>
              <a:buFontTx/>
              <a:buNone/>
              <a:tabLst/>
              <a:defRPr/>
            </a:pPr>
            <a:r>
              <a:rPr lang="en-US" sz="1200" b="1" dirty="0"/>
              <a:t>Presentation Title</a:t>
            </a:r>
          </a:p>
        </p:txBody>
      </p:sp>
      <p:sp>
        <p:nvSpPr>
          <p:cNvPr id="8" name="TextBox 7"/>
          <p:cNvSpPr txBox="1"/>
          <p:nvPr/>
        </p:nvSpPr>
        <p:spPr>
          <a:xfrm>
            <a:off x="242372" y="8887703"/>
            <a:ext cx="6373258" cy="184666"/>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600" smtClean="0">
                <a:solidFill>
                  <a:srgbClr val="6E7878"/>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600" dirty="0">
                <a:solidFill>
                  <a:srgbClr val="6E7878"/>
                </a:solidFill>
              </a:rPr>
              <a:t>	© 2018 Gartner, Inc. and/or its affiliates. All rights reserved. Gartner is a registered trademark of Gartner, Inc. and its affiliates.</a:t>
            </a:r>
            <a:br>
              <a:rPr lang="en-US" sz="600" dirty="0">
                <a:solidFill>
                  <a:srgbClr val="6E7878"/>
                </a:solidFill>
              </a:rPr>
            </a:br>
            <a:r>
              <a:rPr lang="en-US" sz="600" b="1" dirty="0">
                <a:solidFill>
                  <a:srgbClr val="6E7878"/>
                </a:solidFill>
              </a:rPr>
              <a:t>INTERNAL — FOR INTERNAL USE ONLY or RESTRICTED [CHOOSE ONE – DELETE AS APPROPRIATE] </a:t>
            </a:r>
            <a:r>
              <a:rPr lang="en-US" sz="600" b="0" baseline="0" dirty="0">
                <a:solidFill>
                  <a:srgbClr val="6E7878"/>
                </a:solidFill>
              </a:rPr>
              <a:t>| </a:t>
            </a:r>
            <a:r>
              <a:rPr lang="en-US" sz="600" dirty="0">
                <a:solidFill>
                  <a:srgbClr val="6E7878"/>
                </a:solidFill>
              </a:rPr>
              <a:t>Version X.X  Last updated [insert date format: DD Month YYYY]</a:t>
            </a:r>
          </a:p>
        </p:txBody>
      </p:sp>
    </p:spTree>
    <p:extLst>
      <p:ext uri="{BB962C8B-B14F-4D97-AF65-F5344CB8AC3E}">
        <p14:creationId xmlns:p14="http://schemas.microsoft.com/office/powerpoint/2010/main" val="1265795583"/>
      </p:ext>
    </p:extLst>
  </p:cSld>
  <p:clrMap bg1="lt1" tx1="dk1" bg2="lt2" tx2="dk2" accent1="accent1" accent2="accent2" accent3="accent3" accent4="accent4" accent5="accent5" accent6="accent6" hlink="hlink" folHlink="folHlink"/>
  <p:hf sldNum="0" hdr="0" ftr="0" dt="0"/>
  <p:notesStyle>
    <a:lvl1pPr marL="0" indent="0" algn="l" defTabSz="914400" rtl="0" eaLnBrk="1" latinLnBrk="0" hangingPunct="1">
      <a:lnSpc>
        <a:spcPct val="90000"/>
      </a:lnSpc>
      <a:spcAft>
        <a:spcPts val="600"/>
      </a:spcAft>
      <a:buFont typeface="Arial" panose="020B0604020202020204" pitchFamily="34" charset="0"/>
      <a:buNone/>
      <a:defRPr sz="1200" kern="1200">
        <a:solidFill>
          <a:schemeClr val="tx1"/>
        </a:solidFill>
        <a:latin typeface="+mn-lt"/>
        <a:ea typeface="+mn-ea"/>
        <a:cs typeface="+mn-cs"/>
      </a:defRPr>
    </a:lvl1pPr>
    <a:lvl2pPr marL="182880" indent="-137160" algn="l" defTabSz="914400" rtl="0" eaLnBrk="1" latinLnBrk="0" hangingPunct="1">
      <a:lnSpc>
        <a:spcPct val="90000"/>
      </a:lnSpc>
      <a:spcAft>
        <a:spcPts val="600"/>
      </a:spcAft>
      <a:buFont typeface="Wingdings" panose="05000000000000000000" pitchFamily="2" charset="2"/>
      <a:buChar char="§"/>
      <a:defRPr sz="1200" kern="1200">
        <a:solidFill>
          <a:schemeClr val="tx1"/>
        </a:solidFill>
        <a:latin typeface="+mn-lt"/>
        <a:ea typeface="+mn-ea"/>
        <a:cs typeface="+mn-cs"/>
      </a:defRPr>
    </a:lvl2pPr>
    <a:lvl3pPr marL="36576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3pPr>
    <a:lvl4pPr marL="548640" indent="-137160" algn="l" defTabSz="914400" rtl="0" eaLnBrk="1" latinLnBrk="0" hangingPunct="1">
      <a:lnSpc>
        <a:spcPct val="90000"/>
      </a:lnSpc>
      <a:spcAft>
        <a:spcPts val="600"/>
      </a:spcAft>
      <a:buFont typeface="Wingdings" panose="05000000000000000000" pitchFamily="2" charset="2"/>
      <a:buChar char="§"/>
      <a:defRPr sz="1200" kern="1200">
        <a:solidFill>
          <a:schemeClr val="tx1"/>
        </a:solidFill>
        <a:latin typeface="+mn-lt"/>
        <a:ea typeface="+mn-ea"/>
        <a:cs typeface="+mn-cs"/>
      </a:defRPr>
    </a:lvl4pPr>
    <a:lvl5pPr marL="731520" indent="-137160" algn="l" defTabSz="914400" rtl="0" eaLnBrk="1" latinLnBrk="0" hangingPunct="1">
      <a:lnSpc>
        <a:spcPct val="90000"/>
      </a:lnSpc>
      <a:spcAft>
        <a:spcPts val="6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pic>
        <p:nvPicPr>
          <p:cNvPr id="10" name="Picture 8" descr="Image result for coursera logo">
            <a:extLst>
              <a:ext uri="{FF2B5EF4-FFF2-40B4-BE49-F238E27FC236}">
                <a16:creationId xmlns:a16="http://schemas.microsoft.com/office/drawing/2014/main" id="{F7190A81-F383-488D-B4CD-459273E3587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43114" b="42754"/>
          <a:stretch/>
        </p:blipFill>
        <p:spPr bwMode="auto">
          <a:xfrm>
            <a:off x="10239090" y="6390580"/>
            <a:ext cx="1492662" cy="2109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ibm watson studio">
            <a:extLst>
              <a:ext uri="{FF2B5EF4-FFF2-40B4-BE49-F238E27FC236}">
                <a16:creationId xmlns:a16="http://schemas.microsoft.com/office/drawing/2014/main" id="{41792B25-7714-4439-A187-8C521984ADA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96436" y="194954"/>
            <a:ext cx="1235316" cy="52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149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75030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F4F4F4"/>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4986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919543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W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076428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78971-A225-4A64-8E00-AA9C8577611D}"/>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3" name="Text Placeholder 2">
            <a:extLst>
              <a:ext uri="{FF2B5EF4-FFF2-40B4-BE49-F238E27FC236}">
                <a16:creationId xmlns:a16="http://schemas.microsoft.com/office/drawing/2014/main" id="{44D4D588-53FA-4557-81C5-0FF86A2FBBA3}"/>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
        <p:nvSpPr>
          <p:cNvPr id="10" name="Picture Placeholder 9">
            <a:extLst>
              <a:ext uri="{FF2B5EF4-FFF2-40B4-BE49-F238E27FC236}">
                <a16:creationId xmlns:a16="http://schemas.microsoft.com/office/drawing/2014/main"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4092421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204F30-1AF4-524D-A3DC-8D6F9529A61E}"/>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a:t>
            </a:r>
            <a:r>
              <a:rPr lang="en-US" dirty="0"/>
              <a:t> </a:t>
            </a:r>
            <a:r>
              <a:rPr lang="en-US" dirty="0" err="1"/>
              <a:t>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 lorem.”</a:t>
            </a:r>
          </a:p>
        </p:txBody>
      </p:sp>
      <p:sp>
        <p:nvSpPr>
          <p:cNvPr id="7" name="Text Placeholder 2">
            <a:extLst>
              <a:ext uri="{FF2B5EF4-FFF2-40B4-BE49-F238E27FC236}">
                <a16:creationId xmlns:a16="http://schemas.microsoft.com/office/drawing/2014/main" id="{D53A335E-67E2-3E4F-88F7-0D3EB5BAE73D}"/>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2219972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441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682266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5616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8030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pic>
        <p:nvPicPr>
          <p:cNvPr id="9" name="Picture 8" descr="Image result for coursera logo">
            <a:extLst>
              <a:ext uri="{FF2B5EF4-FFF2-40B4-BE49-F238E27FC236}">
                <a16:creationId xmlns:a16="http://schemas.microsoft.com/office/drawing/2014/main" id="{EE1445BF-5B82-4FDD-9869-C3E3338CD26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43114" b="42754"/>
          <a:stretch/>
        </p:blipFill>
        <p:spPr bwMode="auto">
          <a:xfrm>
            <a:off x="10239090" y="6390580"/>
            <a:ext cx="1492662" cy="2109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ibm watson studio">
            <a:extLst>
              <a:ext uri="{FF2B5EF4-FFF2-40B4-BE49-F238E27FC236}">
                <a16:creationId xmlns:a16="http://schemas.microsoft.com/office/drawing/2014/main" id="{5FCE914F-BCA0-47E1-A83E-648DD0EC36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96436" y="194954"/>
            <a:ext cx="1235316" cy="52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24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948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6356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355578"/>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688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B226B5DF-DF35-419C-8251-4F81A740D77A}"/>
              </a:ext>
            </a:extLst>
          </p:cNvPr>
          <p:cNvSpPr>
            <a:spLocks noGrp="1"/>
          </p:cNvSpPr>
          <p:nvPr>
            <p:ph sz="half" idx="11" hasCustomPrompt="1"/>
          </p:nvPr>
        </p:nvSpPr>
        <p:spPr>
          <a:xfrm>
            <a:off x="9131046" y="1527048"/>
            <a:ext cx="2600706"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701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Four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61950"/>
            <a:ext cx="11274552" cy="451231"/>
          </a:xfrm>
        </p:spPr>
        <p:txBody>
          <a:bodyPr/>
          <a:lstStyle/>
          <a:p>
            <a:r>
              <a:rPr lang="en-US" dirty="0"/>
              <a:t>Click to edit title</a:t>
            </a:r>
          </a:p>
        </p:txBody>
      </p:sp>
      <p:sp>
        <p:nvSpPr>
          <p:cNvPr id="3" name="Content Placeholder 2"/>
          <p:cNvSpPr>
            <a:spLocks noGrp="1"/>
          </p:cNvSpPr>
          <p:nvPr>
            <p:ph sz="half" idx="1" hasCustomPrompt="1"/>
          </p:nvPr>
        </p:nvSpPr>
        <p:spPr>
          <a:xfrm>
            <a:off x="457200"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3348482"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6239764"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F44528D9-D4DF-4ABD-97AD-FCFEE24F7C53}"/>
              </a:ext>
            </a:extLst>
          </p:cNvPr>
          <p:cNvSpPr>
            <a:spLocks noGrp="1"/>
          </p:cNvSpPr>
          <p:nvPr>
            <p:ph sz="half" idx="11" hasCustomPrompt="1"/>
          </p:nvPr>
        </p:nvSpPr>
        <p:spPr>
          <a:xfrm>
            <a:off x="9131046" y="1527048"/>
            <a:ext cx="2600706" cy="4462272"/>
          </a:xfrm>
          <a:solidFill>
            <a:srgbClr val="355578"/>
          </a:solidFill>
        </p:spPr>
        <p:txBody>
          <a:bodyPr lIns="9144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3927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vider B1_Sk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860071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0A68FFD-9422-AD48-96B9-A164E1A79E21}"/>
              </a:ext>
            </a:extLst>
          </p:cNvPr>
          <p:cNvSpPr>
            <a:spLocks noGrp="1"/>
          </p:cNvSpPr>
          <p:nvPr>
            <p:ph type="title" hasCustomPrompt="1"/>
          </p:nvPr>
        </p:nvSpPr>
        <p:spPr>
          <a:xfrm>
            <a:off x="457199" y="1009268"/>
            <a:ext cx="606014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3" name="Text Placeholder 2">
            <a:extLst>
              <a:ext uri="{FF2B5EF4-FFF2-40B4-BE49-F238E27FC236}">
                <a16:creationId xmlns:a16="http://schemas.microsoft.com/office/drawing/2014/main" id="{01906285-85F2-BB4E-BA6A-9804659FC9B8}"/>
              </a:ext>
            </a:extLst>
          </p:cNvPr>
          <p:cNvSpPr>
            <a:spLocks noGrp="1"/>
          </p:cNvSpPr>
          <p:nvPr>
            <p:ph type="body" idx="1" hasCustomPrompt="1"/>
          </p:nvPr>
        </p:nvSpPr>
        <p:spPr>
          <a:xfrm>
            <a:off x="457199" y="5485384"/>
            <a:ext cx="606014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
        <p:nvSpPr>
          <p:cNvPr id="10" name="Picture Placeholder 9">
            <a:extLst>
              <a:ext uri="{FF2B5EF4-FFF2-40B4-BE49-F238E27FC236}">
                <a16:creationId xmlns:a16="http://schemas.microsoft.com/office/drawing/2014/main" id="{D2E7EA53-F4D0-483C-9798-E23D7CCB2A12}"/>
              </a:ext>
            </a:extLst>
          </p:cNvPr>
          <p:cNvSpPr>
            <a:spLocks noGrp="1"/>
          </p:cNvSpPr>
          <p:nvPr>
            <p:ph type="pic" sz="quarter" idx="10"/>
          </p:nvPr>
        </p:nvSpPr>
        <p:spPr>
          <a:xfrm>
            <a:off x="7040880" y="1346199"/>
            <a:ext cx="4690872" cy="4297680"/>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083623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1B8D32-229C-DC4A-BA04-F2B64E28B5EC}"/>
              </a:ext>
            </a:extLst>
          </p:cNvPr>
          <p:cNvSpPr>
            <a:spLocks noGrp="1"/>
          </p:cNvSpPr>
          <p:nvPr>
            <p:ph type="title" hasCustomPrompt="1"/>
          </p:nvPr>
        </p:nvSpPr>
        <p:spPr>
          <a:xfrm>
            <a:off x="457199" y="1009268"/>
            <a:ext cx="8366761" cy="4476115"/>
          </a:xfrm>
        </p:spPr>
        <p:txBody>
          <a:bodyPr anchor="ctr" anchorCtr="0"/>
          <a:lstStyle>
            <a:lvl1pPr marL="182880" indent="-457200">
              <a:lnSpc>
                <a:spcPct val="100000"/>
              </a:lnSpc>
              <a:defRPr sz="3200"/>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a:t>
            </a:r>
            <a:r>
              <a:rPr lang="en-US" dirty="0" err="1"/>
              <a:t>ur</a:t>
            </a:r>
            <a:r>
              <a:rPr lang="en-US" dirty="0"/>
              <a:t> </a:t>
            </a:r>
            <a:r>
              <a:rPr lang="en-US" dirty="0" err="1"/>
              <a:t>adip</a:t>
            </a:r>
            <a:r>
              <a:rPr lang="en-US" dirty="0"/>
              <a:t> </a:t>
            </a:r>
            <a:r>
              <a:rPr lang="en-US" dirty="0" err="1"/>
              <a:t>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 lorem.”</a:t>
            </a:r>
          </a:p>
        </p:txBody>
      </p:sp>
      <p:sp>
        <p:nvSpPr>
          <p:cNvPr id="4" name="Text Placeholder 2">
            <a:extLst>
              <a:ext uri="{FF2B5EF4-FFF2-40B4-BE49-F238E27FC236}">
                <a16:creationId xmlns:a16="http://schemas.microsoft.com/office/drawing/2014/main" id="{050C34B8-7526-044F-B179-517E7649638E}"/>
              </a:ext>
            </a:extLst>
          </p:cNvPr>
          <p:cNvSpPr>
            <a:spLocks noGrp="1"/>
          </p:cNvSpPr>
          <p:nvPr>
            <p:ph type="body" idx="1" hasCustomPrompt="1"/>
          </p:nvPr>
        </p:nvSpPr>
        <p:spPr>
          <a:xfrm>
            <a:off x="457199" y="5485384"/>
            <a:ext cx="8366761" cy="347472"/>
          </a:xfrm>
        </p:spPr>
        <p:txBody>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attribution</a:t>
            </a:r>
          </a:p>
        </p:txBody>
      </p:sp>
    </p:spTree>
    <p:extLst>
      <p:ext uri="{BB962C8B-B14F-4D97-AF65-F5344CB8AC3E}">
        <p14:creationId xmlns:p14="http://schemas.microsoft.com/office/powerpoint/2010/main" val="1613490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W1_Ste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2021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142249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1_Surf">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2021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3279211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992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W1_Tang">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2021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1311778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W1_Lem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2021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906717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W1_Ros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2021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8" name="Picture 7">
            <a:extLst>
              <a:ext uri="{FF2B5EF4-FFF2-40B4-BE49-F238E27FC236}">
                <a16:creationId xmlns:a16="http://schemas.microsoft.com/office/drawing/2014/main" id="{4B98EA9B-8D5B-4923-90F5-A4CDF4762E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6167" y="6056352"/>
            <a:ext cx="2057400" cy="468272"/>
          </a:xfrm>
          <a:prstGeom prst="rect">
            <a:avLst/>
          </a:prstGeom>
        </p:spPr>
      </p:pic>
    </p:spTree>
    <p:extLst>
      <p:ext uri="{BB962C8B-B14F-4D97-AF65-F5344CB8AC3E}">
        <p14:creationId xmlns:p14="http://schemas.microsoft.com/office/powerpoint/2010/main" val="814879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 W1_Ste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425390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vider W1_Sur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971704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 W1_Ta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839915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 W1_Lem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2033397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W1_Ro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397140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B1_Steel">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6F787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p>
            <a:r>
              <a:rPr lang="en-US" sz="700" dirty="0"/>
              <a:t>© 2021 Gartner, Inc. and/or its affiliates. All rights reserved. Gartner is a registered trademark of Gartner, Inc. or its affiliates. This presentation, including all supporting materials, </a:t>
            </a:r>
            <a:br>
              <a:rPr lang="en-US" sz="700" dirty="0"/>
            </a:br>
            <a:r>
              <a:rPr lang="en-US" sz="700"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4197575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B1_Surf">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2021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317714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DE8436-F632-4929-A0C4-8AB62F36165A}"/>
              </a:ext>
            </a:extLst>
          </p:cNvPr>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1988580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B1_Tang">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F540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2021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2950126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B1_Lem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FEC10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2021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4094758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B1_Ros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67128" y="1815465"/>
            <a:ext cx="4544568" cy="1993392"/>
          </a:xfrm>
        </p:spPr>
        <p:txBody>
          <a:bodyPr anchor="ctr" anchorCtr="0">
            <a:noAutofit/>
          </a:bodyPr>
          <a:lstStyle>
            <a:lvl1pPr algn="l">
              <a:defRPr sz="3600"/>
            </a:lvl1pPr>
          </a:lstStyle>
          <a:p>
            <a:r>
              <a:rPr lang="en-US" dirty="0"/>
              <a:t>Click to Add Title; 4 Lines of Copy; 60 Characters Maximum</a:t>
            </a:r>
          </a:p>
        </p:txBody>
      </p:sp>
      <p:sp>
        <p:nvSpPr>
          <p:cNvPr id="3" name="Subtitle 2"/>
          <p:cNvSpPr>
            <a:spLocks noGrp="1"/>
          </p:cNvSpPr>
          <p:nvPr>
            <p:ph type="subTitle" idx="1" hasCustomPrompt="1"/>
          </p:nvPr>
        </p:nvSpPr>
        <p:spPr>
          <a:xfrm>
            <a:off x="2167128" y="3927729"/>
            <a:ext cx="4544568" cy="276999"/>
          </a:xfrm>
        </p:spPr>
        <p:txBody>
          <a:bodyPr>
            <a:spAutoFit/>
          </a:bodyPr>
          <a:lstStyle>
            <a:lvl1pPr marL="0" marR="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Presenter Name</a:t>
            </a:r>
          </a:p>
        </p:txBody>
      </p:sp>
      <p:sp>
        <p:nvSpPr>
          <p:cNvPr id="11" name="Rectangle 10">
            <a:extLst>
              <a:ext uri="{FF2B5EF4-FFF2-40B4-BE49-F238E27FC236}">
                <a16:creationId xmlns:a16="http://schemas.microsoft.com/office/drawing/2014/main" id="{DF52C871-2562-42C8-892F-B626144557EB}"/>
              </a:ext>
            </a:extLst>
          </p:cNvPr>
          <p:cNvSpPr>
            <a:spLocks noChangeAspect="1"/>
          </p:cNvSpPr>
          <p:nvPr/>
        </p:nvSpPr>
        <p:spPr>
          <a:xfrm>
            <a:off x="1591056"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3" name="Rectangle 12">
            <a:extLst>
              <a:ext uri="{FF2B5EF4-FFF2-40B4-BE49-F238E27FC236}">
                <a16:creationId xmlns:a16="http://schemas.microsoft.com/office/drawing/2014/main" id="{1381A73D-9388-4EC4-8DD3-AFDF9CEB6291}"/>
              </a:ext>
            </a:extLst>
          </p:cNvPr>
          <p:cNvSpPr>
            <a:spLocks noChangeAspect="1"/>
          </p:cNvSpPr>
          <p:nvPr/>
        </p:nvSpPr>
        <p:spPr>
          <a:xfrm>
            <a:off x="7059168" y="1344168"/>
            <a:ext cx="164592"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4" name="TextBox 13">
            <a:extLst>
              <a:ext uri="{FF2B5EF4-FFF2-40B4-BE49-F238E27FC236}">
                <a16:creationId xmlns:a16="http://schemas.microsoft.com/office/drawing/2014/main" id="{BB93A754-CF98-4BEB-BE89-ADF1CF77AA4F}"/>
              </a:ext>
            </a:extLst>
          </p:cNvPr>
          <p:cNvSpPr txBox="1"/>
          <p:nvPr/>
        </p:nvSpPr>
        <p:spPr>
          <a:xfrm>
            <a:off x="457200" y="6199632"/>
            <a:ext cx="7095744" cy="323165"/>
          </a:xfrm>
          <a:prstGeom prst="rect">
            <a:avLst/>
          </a:prstGeom>
          <a:noFill/>
        </p:spPr>
        <p:txBody>
          <a:bodyPr wrap="square" lIns="0" tIns="0" rIns="0" bIns="0" rtlCol="0" anchor="b" anchorCtr="0">
            <a:spAutoFit/>
          </a:bodyPr>
          <a:lstStyle>
            <a:defPPr>
              <a:defRPr lang="en-US"/>
            </a:defPPr>
            <a:lvl1pPr>
              <a:defRPr sz="700"/>
            </a:lvl1pPr>
          </a:lstStyle>
          <a:p>
            <a:pPr lvl="0"/>
            <a:r>
              <a:rPr lang="en-US" dirty="0"/>
              <a:t>© 2021 Gartner, Inc. and/or its affiliates. All rights reserved. Gartner is a registered trademark of Gartner, Inc. or its affiliates. This presentation, including all supporting materials, </a:t>
            </a:r>
            <a:br>
              <a:rPr lang="en-US" dirty="0"/>
            </a:br>
            <a:r>
              <a:rPr lang="en-US" dirty="0"/>
              <a:t>is proprietary to Gartner, Inc. and/or its affiliates and is for the sole internal use of the intended recipients. Because this presentation may contain information that is confidential, proprietary or otherwise legally protected, it may not be further copied, distributed or publicly displayed without the express written permission of Gartner, Inc. or its affiliates.</a:t>
            </a:r>
          </a:p>
        </p:txBody>
      </p:sp>
      <p:pic>
        <p:nvPicPr>
          <p:cNvPr id="27" name="Picture 26">
            <a:extLst>
              <a:ext uri="{FF2B5EF4-FFF2-40B4-BE49-F238E27FC236}">
                <a16:creationId xmlns:a16="http://schemas.microsoft.com/office/drawing/2014/main" id="{E77AE7DB-FD48-4294-BD87-EA8DA4C9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67" y="6056352"/>
            <a:ext cx="2057400" cy="468273"/>
          </a:xfrm>
          <a:prstGeom prst="rect">
            <a:avLst/>
          </a:prstGeom>
        </p:spPr>
      </p:pic>
    </p:spTree>
    <p:extLst>
      <p:ext uri="{BB962C8B-B14F-4D97-AF65-F5344CB8AC3E}">
        <p14:creationId xmlns:p14="http://schemas.microsoft.com/office/powerpoint/2010/main" val="1803031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vider B1_Ste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521131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ivider B1_Sur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06C4B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3649835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B1_Ta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290845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B1_Lem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17282445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ivider B1_Ros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7400" y="1527048"/>
            <a:ext cx="4910328" cy="2935224"/>
          </a:xfrm>
        </p:spPr>
        <p:txBody>
          <a:bodyPr anchor="ctr" anchorCtr="0"/>
          <a:lstStyle>
            <a:lvl1pPr>
              <a:lnSpc>
                <a:spcPct val="100000"/>
              </a:lnSpc>
              <a:defRPr sz="3200"/>
            </a:lvl1pPr>
          </a:lstStyle>
          <a:p>
            <a:r>
              <a:rPr lang="en-US" dirty="0"/>
              <a:t>Divider Slide</a:t>
            </a:r>
            <a:br>
              <a:rPr lang="en-US" dirty="0"/>
            </a:br>
            <a:r>
              <a:rPr lang="en-US" dirty="0"/>
              <a:t>30 Characters Max.</a:t>
            </a:r>
            <a:br>
              <a:rPr lang="en-US" dirty="0"/>
            </a:br>
            <a:r>
              <a:rPr lang="en-US" dirty="0"/>
              <a:t>Lorem Ipsum</a:t>
            </a:r>
          </a:p>
        </p:txBody>
      </p:sp>
      <p:sp>
        <p:nvSpPr>
          <p:cNvPr id="9" name="Rectangle 8">
            <a:extLst>
              <a:ext uri="{FF2B5EF4-FFF2-40B4-BE49-F238E27FC236}">
                <a16:creationId xmlns:a16="http://schemas.microsoft.com/office/drawing/2014/main" id="{2732D673-8A01-4D67-952F-C50DD619BB5A}"/>
              </a:ext>
            </a:extLst>
          </p:cNvPr>
          <p:cNvSpPr/>
          <p:nvPr/>
        </p:nvSpPr>
        <p:spPr>
          <a:xfrm>
            <a:off x="0" y="1353312"/>
            <a:ext cx="175564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
        <p:nvSpPr>
          <p:cNvPr id="10" name="Rectangle 9">
            <a:extLst>
              <a:ext uri="{FF2B5EF4-FFF2-40B4-BE49-F238E27FC236}">
                <a16:creationId xmlns:a16="http://schemas.microsoft.com/office/drawing/2014/main" id="{BCD94C69-E2DB-4D1B-9563-7EE92CB777A0}"/>
              </a:ext>
            </a:extLst>
          </p:cNvPr>
          <p:cNvSpPr/>
          <p:nvPr/>
        </p:nvSpPr>
        <p:spPr>
          <a:xfrm>
            <a:off x="7141464" y="1353312"/>
            <a:ext cx="5047488" cy="3291840"/>
          </a:xfrm>
          <a:prstGeom prst="rect">
            <a:avLst/>
          </a:prstGeom>
          <a:solidFill>
            <a:srgbClr val="E8115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dirty="0"/>
          </a:p>
        </p:txBody>
      </p:sp>
    </p:spTree>
    <p:extLst>
      <p:ext uri="{BB962C8B-B14F-4D97-AF65-F5344CB8AC3E}">
        <p14:creationId xmlns:p14="http://schemas.microsoft.com/office/powerpoint/2010/main" val="603446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EDECE2-F9F2-4351-A826-ACD78703CADF}"/>
              </a:ext>
            </a:extLst>
          </p:cNvPr>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59029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graphics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8595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36208" y="1527048"/>
            <a:ext cx="5495544" cy="446227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0906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p:spPr>
        <p:txBody>
          <a:bodyPr/>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439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hree column shad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Content Placeholder 2"/>
          <p:cNvSpPr>
            <a:spLocks noGrp="1"/>
          </p:cNvSpPr>
          <p:nvPr>
            <p:ph sz="half" idx="1" hasCustomPrompt="1"/>
          </p:nvPr>
        </p:nvSpPr>
        <p:spPr>
          <a:xfrm>
            <a:off x="457200"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425696"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13ADFCF5-3DAD-4A00-B1EE-30FF7A1A1DC5}"/>
              </a:ext>
            </a:extLst>
          </p:cNvPr>
          <p:cNvSpPr>
            <a:spLocks noGrp="1"/>
          </p:cNvSpPr>
          <p:nvPr>
            <p:ph sz="half" idx="10" hasCustomPrompt="1"/>
          </p:nvPr>
        </p:nvSpPr>
        <p:spPr>
          <a:xfrm>
            <a:off x="8394192" y="1527048"/>
            <a:ext cx="3337560" cy="4462272"/>
          </a:xfrm>
          <a:solidFill>
            <a:srgbClr val="F4F4F4"/>
          </a:solidFill>
        </p:spPr>
        <p:txBody>
          <a:bodyPr lIns="182880" tIns="182880" rIns="91440" bIns="91440"/>
          <a:lstStyle>
            <a:lvl1pPr>
              <a:defRPr sz="2000"/>
            </a:lvl1pPr>
            <a:lvl2pPr>
              <a:defRPr sz="2000"/>
            </a:lvl2pPr>
            <a:lvl3pPr>
              <a:defRPr sz="2000"/>
            </a:lvl3pPr>
            <a:lvl4pPr>
              <a:defRPr sz="2000"/>
            </a:lvl4pPr>
            <a:lvl5pPr>
              <a:defRPr sz="20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8832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4.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4.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3.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5.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6713"/>
            <a:ext cx="11276013"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527175"/>
            <a:ext cx="11276013" cy="446087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Original Legal Copy" hidden="1"/>
          <p:cNvSpPr txBox="1"/>
          <p:nvPr userDrawn="1"/>
        </p:nvSpPr>
        <p:spPr>
          <a:xfrm>
            <a:off x="457201" y="6335373"/>
            <a:ext cx="7869114" cy="215444"/>
          </a:xfrm>
          <a:prstGeom prst="rect">
            <a:avLst/>
          </a:prstGeom>
          <a:noFill/>
        </p:spPr>
        <p:txBody>
          <a:bodyPr wrap="square" lIns="0" tIns="0" rIns="0" bIns="0" rtlCol="0" anchor="b" anchorCtr="0">
            <a:spAutoFit/>
          </a:bodyPr>
          <a:lstStyle/>
          <a:p>
            <a:pPr marL="228600" indent="-228600" algn="l">
              <a:tabLst>
                <a:tab pos="228600" algn="l"/>
              </a:tabLst>
            </a:pPr>
            <a:fld id="{1CE9EA8B-DBE7-492B-893F-AD13AC039ED7}" type="slidenum">
              <a:rPr lang="en-US" sz="700" smtClean="0">
                <a:solidFill>
                  <a:srgbClr val="6E7878"/>
                </a:solidFill>
              </a:rPr>
              <a:pPr marL="228600" indent="-228600" algn="l">
                <a:tabLst>
                  <a:tab pos="228600" algn="l"/>
                </a:tabLst>
              </a:pPr>
              <a:t>‹#›</a:t>
            </a:fld>
            <a:r>
              <a:rPr lang="en-US" sz="700" dirty="0">
                <a:solidFill>
                  <a:srgbClr val="6E7878"/>
                </a:solidFill>
              </a:rPr>
              <a:t>	© 2018 Gartner, Inc. and/or its affiliates. All rights reserved. Gartner is a registered trademark of Gartner, Inc. and its affiliates. Version 8.2  Last updated 29 June 2018</a:t>
            </a:r>
          </a:p>
          <a:p>
            <a:pPr algn="l">
              <a:tabLst>
                <a:tab pos="228600" algn="l"/>
              </a:tabLst>
            </a:pPr>
            <a:r>
              <a:rPr lang="en-US" sz="700" dirty="0">
                <a:solidFill>
                  <a:srgbClr val="6E7878"/>
                </a:solidFill>
              </a:rPr>
              <a:t>	</a:t>
            </a:r>
            <a:r>
              <a:rPr lang="en-US" sz="700" b="1" dirty="0">
                <a:solidFill>
                  <a:srgbClr val="6E7878"/>
                </a:solidFill>
              </a:rPr>
              <a:t>INTERNAL — FOR INTERNAL USE ONLY</a:t>
            </a:r>
          </a:p>
        </p:txBody>
      </p:sp>
      <p:sp>
        <p:nvSpPr>
          <p:cNvPr id="10" name="TextBox 9"/>
          <p:cNvSpPr txBox="1"/>
          <p:nvPr userDrawn="1"/>
        </p:nvSpPr>
        <p:spPr>
          <a:xfrm>
            <a:off x="457201" y="6439286"/>
            <a:ext cx="730673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fld id="{1CE9EA8B-DBE7-492B-893F-AD13AC039ED7}" type="slidenum">
              <a:rPr lang="en-US" sz="700" smtClean="0">
                <a:solidFill>
                  <a:srgbClr val="979D9D"/>
                </a:solidFill>
              </a:rPr>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t>‹#›</a:t>
            </a:fld>
            <a:r>
              <a:rPr lang="en-US" sz="700" dirty="0">
                <a:solidFill>
                  <a:srgbClr val="979D9D"/>
                </a:solidFill>
              </a:rPr>
              <a:t>	© 2018 Gartner, Inc. and/or its affiliates. All rights reserved. Gartner is a registered trademark of Gartner, Inc. and its affiliates.</a:t>
            </a:r>
          </a:p>
        </p:txBody>
      </p:sp>
    </p:spTree>
    <p:extLst>
      <p:ext uri="{BB962C8B-B14F-4D97-AF65-F5344CB8AC3E}">
        <p14:creationId xmlns:p14="http://schemas.microsoft.com/office/powerpoint/2010/main" val="336229831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spcAft>
          <a:spcPts val="1200"/>
        </a:spcAft>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A4A3A4"/>
          </p15:clr>
        </p15:guide>
        <p15:guide id="3" pos="288" userDrawn="1">
          <p15:clr>
            <a:srgbClr val="5ACBF0"/>
          </p15:clr>
        </p15:guide>
        <p15:guide id="4" orient="horz" pos="2160" userDrawn="1">
          <p15:clr>
            <a:srgbClr val="A4A3A4"/>
          </p15:clr>
        </p15:guide>
        <p15:guide id="5" orient="horz" pos="231" userDrawn="1">
          <p15:clr>
            <a:srgbClr val="5ACBF0"/>
          </p15:clr>
        </p15:guide>
        <p15:guide id="6" pos="7391" userDrawn="1">
          <p15:clr>
            <a:srgbClr val="5ACBF0"/>
          </p15:clr>
        </p15:guide>
        <p15:guide id="7" orient="horz" pos="3772" userDrawn="1">
          <p15:clr>
            <a:srgbClr val="FBAE40"/>
          </p15:clr>
        </p15:guide>
        <p15:guide id="9" orient="horz" pos="4110" userDrawn="1">
          <p15:clr>
            <a:srgbClr val="5ACBF0"/>
          </p15:clr>
        </p15:guide>
        <p15:guide id="10" orient="horz" pos="537" userDrawn="1">
          <p15:clr>
            <a:srgbClr val="FDE53C"/>
          </p15:clr>
        </p15:guide>
        <p15:guide id="11" orient="horz" pos="846" userDrawn="1">
          <p15:clr>
            <a:srgbClr val="FDE53C"/>
          </p15:clr>
        </p15:guide>
        <p15:guide id="12" orient="horz" pos="962" userDrawn="1">
          <p15:clr>
            <a:srgbClr val="5ACBF0"/>
          </p15:clr>
        </p15:guide>
        <p15:guide id="13" orient="horz" pos="4002" userDrawn="1">
          <p15:clr>
            <a:srgbClr val="5ACBF0"/>
          </p15:clr>
        </p15:guide>
        <p15:guide id="14" pos="3752" userDrawn="1">
          <p15:clr>
            <a:srgbClr val="5ACBF0"/>
          </p15:clr>
        </p15:guide>
        <p15:guide id="15" pos="3927"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6" name="Picture 8" descr="Image result for coursera logo">
            <a:extLst>
              <a:ext uri="{FF2B5EF4-FFF2-40B4-BE49-F238E27FC236}">
                <a16:creationId xmlns:a16="http://schemas.microsoft.com/office/drawing/2014/main" id="{DA97D5E8-827A-42CE-BA72-77484A752FBE}"/>
              </a:ext>
            </a:extLst>
          </p:cNvPr>
          <p:cNvPicPr>
            <a:picLocks noChangeAspect="1" noChangeArrowheads="1"/>
          </p:cNvPicPr>
          <p:nvPr userDrawn="1"/>
        </p:nvPicPr>
        <p:blipFill rotWithShape="1">
          <a:blip r:embed="rId17">
            <a:extLst>
              <a:ext uri="{28A0092B-C50C-407E-A947-70E740481C1C}">
                <a14:useLocalDpi xmlns:a14="http://schemas.microsoft.com/office/drawing/2010/main" val="0"/>
              </a:ext>
            </a:extLst>
          </a:blip>
          <a:srcRect t="43114" b="42754"/>
          <a:stretch/>
        </p:blipFill>
        <p:spPr bwMode="auto">
          <a:xfrm>
            <a:off x="10239090" y="6390580"/>
            <a:ext cx="1492662" cy="21093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ibm watson studio">
            <a:extLst>
              <a:ext uri="{FF2B5EF4-FFF2-40B4-BE49-F238E27FC236}">
                <a16:creationId xmlns:a16="http://schemas.microsoft.com/office/drawing/2014/main" id="{9AE438CC-FDF5-40BF-8ECD-CF032D0D7648}"/>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0496436" y="194954"/>
            <a:ext cx="1235316" cy="52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06034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063" indent="-246063"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2950" indent="-314325"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4750" indent="-24765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4813" indent="-317500" algn="l" defTabSz="914400" rtl="0" eaLnBrk="1" latinLnBrk="0" hangingPunct="1">
        <a:lnSpc>
          <a:spcPct val="90000"/>
        </a:lnSpc>
        <a:spcBef>
          <a:spcPts val="1200"/>
        </a:spcBef>
        <a:spcAft>
          <a:spcPts val="0"/>
        </a:spcAft>
        <a:buSzPct val="100000"/>
        <a:buFont typeface="Arial" panose="020B0604020202020204" pitchFamily="34" charset="0"/>
        <a:buChar char="–"/>
        <a:tabLst/>
        <a:defRPr sz="2400" kern="1200">
          <a:solidFill>
            <a:schemeClr val="tx1"/>
          </a:solidFill>
          <a:latin typeface="+mn-lt"/>
          <a:ea typeface="+mn-ea"/>
          <a:cs typeface="+mn-cs"/>
        </a:defRPr>
      </a:lvl4pPr>
      <a:lvl5pPr marL="2105025" indent="-247650"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defPPr>
              <a:defRPr lang="en-US"/>
            </a:defPPr>
            <a:lvl1pPr>
              <a:lnSpc>
                <a:spcPct val="100000"/>
              </a:lnSpc>
              <a:spcBef>
                <a:spcPts val="0"/>
              </a:spcBef>
              <a:spcAft>
                <a:spcPts val="0"/>
              </a:spcAft>
              <a:defRPr sz="700" b="1"/>
            </a:lvl1pPr>
          </a:lstStyle>
          <a:p>
            <a:pPr lvl="0"/>
            <a:r>
              <a:rPr lang="en-US" dirty="0"/>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2021 Gartner, Inc. and/or its affiliates. All rights reserved.				</a:t>
            </a:r>
          </a:p>
        </p:txBody>
      </p:sp>
      <p:pic>
        <p:nvPicPr>
          <p:cNvPr id="8" name="Picture 7">
            <a:extLst>
              <a:ext uri="{FF2B5EF4-FFF2-40B4-BE49-F238E27FC236}">
                <a16:creationId xmlns:a16="http://schemas.microsoft.com/office/drawing/2014/main" id="{7691A022-4AA8-4AE4-97E5-9A634D272F0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53051" y="6242938"/>
            <a:ext cx="1280161" cy="291370"/>
          </a:xfrm>
          <a:prstGeom prst="rect">
            <a:avLst/>
          </a:prstGeom>
        </p:spPr>
      </p:pic>
    </p:spTree>
    <p:extLst>
      <p:ext uri="{BB962C8B-B14F-4D97-AF65-F5344CB8AC3E}">
        <p14:creationId xmlns:p14="http://schemas.microsoft.com/office/powerpoint/2010/main" val="1739299907"/>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defPPr>
              <a:defRPr lang="en-US"/>
            </a:defPPr>
            <a:lvl1pPr>
              <a:lnSpc>
                <a:spcPct val="100000"/>
              </a:lnSpc>
              <a:spcBef>
                <a:spcPts val="0"/>
              </a:spcBef>
              <a:spcAft>
                <a:spcPts val="0"/>
              </a:spcAft>
              <a:defRPr sz="700" b="1"/>
            </a:lvl1pPr>
          </a:lstStyle>
          <a:p>
            <a:pPr lvl="0"/>
            <a:r>
              <a:rPr lang="en-US" dirty="0"/>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2021 Gartner, Inc. and/or its affiliates. All rights reserved.				</a:t>
            </a:r>
          </a:p>
        </p:txBody>
      </p:sp>
      <p:pic>
        <p:nvPicPr>
          <p:cNvPr id="7" name="Picture 6">
            <a:extLst>
              <a:ext uri="{FF2B5EF4-FFF2-40B4-BE49-F238E27FC236}">
                <a16:creationId xmlns:a16="http://schemas.microsoft.com/office/drawing/2014/main" id="{57E7FBBB-CE99-4B6D-A472-B54EFCF170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53052" y="6242938"/>
            <a:ext cx="1280160" cy="291370"/>
          </a:xfrm>
          <a:prstGeom prst="rect">
            <a:avLst/>
          </a:prstGeom>
        </p:spPr>
      </p:pic>
    </p:spTree>
    <p:extLst>
      <p:ext uri="{BB962C8B-B14F-4D97-AF65-F5344CB8AC3E}">
        <p14:creationId xmlns:p14="http://schemas.microsoft.com/office/powerpoint/2010/main" val="1917042770"/>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1950"/>
            <a:ext cx="11274552" cy="451231"/>
          </a:xfrm>
          <a:prstGeom prst="rect">
            <a:avLst/>
          </a:prstGeom>
        </p:spPr>
        <p:txBody>
          <a:bodyPr vert="horz" lIns="0" tIns="0" rIns="0" bIns="0" rtlCol="0" anchor="t" anchorCtr="0">
            <a:noAutofit/>
          </a:bodyPr>
          <a:lstStyle/>
          <a:p>
            <a:r>
              <a:rPr lang="en-US" dirty="0"/>
              <a:t>Click to edit title</a:t>
            </a:r>
          </a:p>
        </p:txBody>
      </p:sp>
      <p:sp>
        <p:nvSpPr>
          <p:cNvPr id="3" name="Text Placeholder 2"/>
          <p:cNvSpPr>
            <a:spLocks noGrp="1"/>
          </p:cNvSpPr>
          <p:nvPr>
            <p:ph type="body" idx="1"/>
          </p:nvPr>
        </p:nvSpPr>
        <p:spPr>
          <a:xfrm>
            <a:off x="457200" y="1527048"/>
            <a:ext cx="11274552" cy="4462272"/>
          </a:xfrm>
          <a:prstGeom prst="rect">
            <a:avLst/>
          </a:prstGeom>
        </p:spPr>
        <p:txBody>
          <a:bodyPr vert="horz"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280611A-9339-449F-9F81-506F1D1F9390}"/>
              </a:ext>
            </a:extLst>
          </p:cNvPr>
          <p:cNvSpPr txBox="1"/>
          <p:nvPr/>
        </p:nvSpPr>
        <p:spPr>
          <a:xfrm>
            <a:off x="694944" y="6312994"/>
            <a:ext cx="2313432" cy="96950"/>
          </a:xfrm>
          <a:prstGeom prst="rect">
            <a:avLst/>
          </a:prstGeom>
          <a:noFill/>
        </p:spPr>
        <p:txBody>
          <a:bodyPr wrap="square" lIns="0" tIns="0" rIns="0" bIns="0" rtlCol="0" anchor="b" anchorCtr="0">
            <a:spAutoFit/>
          </a:bodyPr>
          <a:lstStyle>
            <a:defPPr>
              <a:defRPr lang="en-US"/>
            </a:defPPr>
            <a:lvl1pPr>
              <a:lnSpc>
                <a:spcPct val="100000"/>
              </a:lnSpc>
              <a:spcBef>
                <a:spcPts val="0"/>
              </a:spcBef>
              <a:spcAft>
                <a:spcPts val="0"/>
              </a:spcAft>
              <a:defRPr sz="700" b="1"/>
            </a:lvl1pPr>
          </a:lstStyle>
          <a:p>
            <a:pPr lvl="0"/>
            <a:r>
              <a:rPr lang="en-US" dirty="0"/>
              <a:t>RESTRICTED DISTRIBUTION</a:t>
            </a:r>
          </a:p>
        </p:txBody>
      </p:sp>
      <p:sp>
        <p:nvSpPr>
          <p:cNvPr id="14" name="TextBox 13">
            <a:extLst>
              <a:ext uri="{FF2B5EF4-FFF2-40B4-BE49-F238E27FC236}">
                <a16:creationId xmlns:a16="http://schemas.microsoft.com/office/drawing/2014/main" id="{4C02A410-1807-488C-9458-4CFAF1E4E8F0}"/>
              </a:ext>
            </a:extLst>
          </p:cNvPr>
          <p:cNvSpPr txBox="1"/>
          <p:nvPr/>
        </p:nvSpPr>
        <p:spPr>
          <a:xfrm>
            <a:off x="457200" y="6393216"/>
            <a:ext cx="7306056" cy="153888"/>
          </a:xfrm>
          <a:prstGeom prst="rect">
            <a:avLst/>
          </a:prstGeom>
          <a:noFill/>
        </p:spPr>
        <p:txBody>
          <a:bodyPr wrap="square" lIns="0" tIns="0" rIns="0" bIns="0" rtlCol="0" anchor="b" anchorCtr="0">
            <a:spAutoFit/>
          </a:bodyPr>
          <a:lstStyle/>
          <a:p>
            <a:pPr marL="228600" indent="-228600"/>
            <a:fld id="{E19460A7-1930-4D5F-A936-CB6F16095A68}" type="slidenum">
              <a:rPr lang="en-US" sz="1000" b="0" smtClean="0">
                <a:solidFill>
                  <a:schemeClr val="tx1"/>
                </a:solidFill>
              </a:rPr>
              <a:t>‹#›</a:t>
            </a:fld>
            <a:r>
              <a:rPr lang="en-US" sz="700" b="0" dirty="0">
                <a:solidFill>
                  <a:schemeClr val="tx1"/>
                </a:solidFill>
              </a:rPr>
              <a:t>	© 2021 Gartner, Inc. and/or its affiliates. All rights reserved.				</a:t>
            </a:r>
          </a:p>
        </p:txBody>
      </p:sp>
      <p:pic>
        <p:nvPicPr>
          <p:cNvPr id="8" name="Picture 7">
            <a:extLst>
              <a:ext uri="{FF2B5EF4-FFF2-40B4-BE49-F238E27FC236}">
                <a16:creationId xmlns:a16="http://schemas.microsoft.com/office/drawing/2014/main" id="{8EFC24DA-563F-4E0A-8B89-C124930D7DCD}"/>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453051" y="6242938"/>
            <a:ext cx="1280161" cy="291370"/>
          </a:xfrm>
          <a:prstGeom prst="rect">
            <a:avLst/>
          </a:prstGeom>
        </p:spPr>
      </p:pic>
    </p:spTree>
    <p:extLst>
      <p:ext uri="{BB962C8B-B14F-4D97-AF65-F5344CB8AC3E}">
        <p14:creationId xmlns:p14="http://schemas.microsoft.com/office/powerpoint/2010/main" val="2274786483"/>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914400" rtl="0" eaLnBrk="1" latinLnBrk="0" hangingPunct="1">
        <a:lnSpc>
          <a:spcPct val="90000"/>
        </a:lnSpc>
        <a:spcBef>
          <a:spcPts val="0"/>
        </a:spcBef>
        <a:spcAft>
          <a:spcPts val="1200"/>
        </a:spcAft>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1pPr>
      <a:lvl2pPr marL="740664" indent="-310896"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2pPr>
      <a:lvl3pPr marL="1179576" indent="-246888"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3pPr>
      <a:lvl4pPr marL="1673352" indent="-320040" algn="l" defTabSz="914400" rtl="0" eaLnBrk="1" latinLnBrk="0" hangingPunct="1">
        <a:lnSpc>
          <a:spcPct val="90000"/>
        </a:lnSpc>
        <a:spcBef>
          <a:spcPts val="1200"/>
        </a:spcBef>
        <a:spcAft>
          <a:spcPts val="0"/>
        </a:spcAft>
        <a:buSzPct val="100000"/>
        <a:buFont typeface="Arial" panose="020B0604020202020204" pitchFamily="34" charset="0"/>
        <a:buChar char="–"/>
        <a:defRPr sz="2400" kern="1200">
          <a:solidFill>
            <a:schemeClr val="tx1"/>
          </a:solidFill>
          <a:latin typeface="+mn-lt"/>
          <a:ea typeface="+mn-ea"/>
          <a:cs typeface="+mn-cs"/>
        </a:defRPr>
      </a:lvl4pPr>
      <a:lvl5pPr marL="2112264" indent="-246888" algn="l" defTabSz="914400" rtl="0" eaLnBrk="1" latinLnBrk="0" hangingPunct="1">
        <a:lnSpc>
          <a:spcPct val="90000"/>
        </a:lnSpc>
        <a:spcBef>
          <a:spcPts val="1200"/>
        </a:spcBef>
        <a:spcAft>
          <a:spcPts val="0"/>
        </a:spcAft>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2160">
          <p15:clr>
            <a:srgbClr val="A4A3A4"/>
          </p15:clr>
        </p15:guide>
        <p15:guide id="15" pos="3840">
          <p15:clr>
            <a:srgbClr val="A4A3A4"/>
          </p15:clr>
        </p15:guide>
        <p15:guide id="16" orient="horz" pos="228">
          <p15:clr>
            <a:srgbClr val="5ACBF0"/>
          </p15:clr>
        </p15:guide>
        <p15:guide id="17" orient="horz" pos="537">
          <p15:clr>
            <a:srgbClr val="FDE53C"/>
          </p15:clr>
        </p15:guide>
        <p15:guide id="18" orient="horz" pos="848">
          <p15:clr>
            <a:srgbClr val="FDE53C"/>
          </p15:clr>
        </p15:guide>
        <p15:guide id="19" orient="horz" pos="960">
          <p15:clr>
            <a:srgbClr val="5ACBF0"/>
          </p15:clr>
        </p15:guide>
        <p15:guide id="20" orient="horz" pos="3773">
          <p15:clr>
            <a:srgbClr val="FBAE40"/>
          </p15:clr>
        </p15:guide>
        <p15:guide id="21" orient="horz" pos="4001">
          <p15:clr>
            <a:srgbClr val="5ACBF0"/>
          </p15:clr>
        </p15:guide>
        <p15:guide id="22" orient="horz" pos="4113">
          <p15:clr>
            <a:srgbClr val="5ACBF0"/>
          </p15:clr>
        </p15:guide>
        <p15:guide id="23" pos="288">
          <p15:clr>
            <a:srgbClr val="5ACBF0"/>
          </p15:clr>
        </p15:guide>
        <p15:guide id="24" pos="3756">
          <p15:clr>
            <a:srgbClr val="5ACBF0"/>
          </p15:clr>
        </p15:guide>
        <p15:guide id="25" pos="3927">
          <p15:clr>
            <a:srgbClr val="5ACBF0"/>
          </p15:clr>
        </p15:guide>
        <p15:guide id="26" pos="7394">
          <p15:clr>
            <a:srgbClr val="5ACBF0"/>
          </p15:clr>
        </p15:guide>
        <p15:guide id="27" orient="horz" pos="3969">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E6383CA-8EC1-42B6-B0EA-4A5685EB6B70}"/>
              </a:ext>
            </a:extLst>
          </p:cNvPr>
          <p:cNvSpPr>
            <a:spLocks noGrp="1"/>
          </p:cNvSpPr>
          <p:nvPr>
            <p:ph type="subTitle" idx="1"/>
          </p:nvPr>
        </p:nvSpPr>
        <p:spPr>
          <a:xfrm>
            <a:off x="2167128" y="3927729"/>
            <a:ext cx="4544568" cy="492443"/>
          </a:xfrm>
        </p:spPr>
        <p:txBody>
          <a:bodyPr/>
          <a:lstStyle/>
          <a:p>
            <a:r>
              <a:rPr lang="en-GB" sz="1600" b="1" dirty="0">
                <a:solidFill>
                  <a:srgbClr val="002060"/>
                </a:solidFill>
              </a:rPr>
              <a:t>Ayoub Nassiri</a:t>
            </a:r>
          </a:p>
          <a:p>
            <a:r>
              <a:rPr lang="en-GB" sz="1600" dirty="0">
                <a:solidFill>
                  <a:srgbClr val="002060"/>
                </a:solidFill>
              </a:rPr>
              <a:t>20 Feb 2021</a:t>
            </a:r>
          </a:p>
        </p:txBody>
      </p:sp>
      <p:sp>
        <p:nvSpPr>
          <p:cNvPr id="5" name="Title 5">
            <a:extLst>
              <a:ext uri="{FF2B5EF4-FFF2-40B4-BE49-F238E27FC236}">
                <a16:creationId xmlns:a16="http://schemas.microsoft.com/office/drawing/2014/main" id="{6CC74E1E-5120-4DD8-A62A-45959CD1F516}"/>
              </a:ext>
            </a:extLst>
          </p:cNvPr>
          <p:cNvSpPr>
            <a:spLocks noGrp="1"/>
          </p:cNvSpPr>
          <p:nvPr>
            <p:ph type="ctrTitle"/>
          </p:nvPr>
        </p:nvSpPr>
        <p:spPr>
          <a:xfrm>
            <a:off x="2166861" y="1687986"/>
            <a:ext cx="4545024" cy="1994392"/>
          </a:xfrm>
        </p:spPr>
        <p:txBody>
          <a:bodyPr/>
          <a:lstStyle/>
          <a:p>
            <a:pPr fontAlgn="base"/>
            <a:r>
              <a:rPr lang="en-GB" sz="2400" b="1" dirty="0"/>
              <a:t>IBM Applied Data Science Capstone Project – </a:t>
            </a:r>
            <a:br>
              <a:rPr lang="en-GB" sz="2400" b="1" dirty="0"/>
            </a:br>
            <a:r>
              <a:rPr lang="en-GB" sz="2400" b="1" dirty="0"/>
              <a:t>The Restaurant Battle of Neighbourhoods in Cologne, Germany</a:t>
            </a:r>
            <a:endParaRPr lang="en-US" sz="2400" dirty="0"/>
          </a:p>
        </p:txBody>
      </p:sp>
    </p:spTree>
    <p:extLst>
      <p:ext uri="{BB962C8B-B14F-4D97-AF65-F5344CB8AC3E}">
        <p14:creationId xmlns:p14="http://schemas.microsoft.com/office/powerpoint/2010/main" val="3405104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F49B-EBB4-4CA9-AE4B-8B82F13A6B29}"/>
              </a:ext>
            </a:extLst>
          </p:cNvPr>
          <p:cNvSpPr>
            <a:spLocks noGrp="1"/>
          </p:cNvSpPr>
          <p:nvPr>
            <p:ph type="title"/>
          </p:nvPr>
        </p:nvSpPr>
        <p:spPr/>
        <p:txBody>
          <a:bodyPr/>
          <a:lstStyle/>
          <a:p>
            <a:r>
              <a:rPr lang="en-GB" dirty="0"/>
              <a:t>Results (3/3)</a:t>
            </a:r>
          </a:p>
        </p:txBody>
      </p:sp>
      <p:pic>
        <p:nvPicPr>
          <p:cNvPr id="9" name="Picture 8" descr="No alt text provided for this image">
            <a:extLst>
              <a:ext uri="{FF2B5EF4-FFF2-40B4-BE49-F238E27FC236}">
                <a16:creationId xmlns:a16="http://schemas.microsoft.com/office/drawing/2014/main" id="{12A44C1C-0390-47D1-AB75-0059E7EC79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7826" y="1308960"/>
            <a:ext cx="7353300" cy="1907540"/>
          </a:xfrm>
          <a:prstGeom prst="rect">
            <a:avLst/>
          </a:prstGeom>
          <a:noFill/>
          <a:ln>
            <a:noFill/>
          </a:ln>
        </p:spPr>
      </p:pic>
      <p:pic>
        <p:nvPicPr>
          <p:cNvPr id="10" name="Picture 9" descr="No alt text provided for this image">
            <a:extLst>
              <a:ext uri="{FF2B5EF4-FFF2-40B4-BE49-F238E27FC236}">
                <a16:creationId xmlns:a16="http://schemas.microsoft.com/office/drawing/2014/main" id="{375030DB-69FA-43F1-B995-2B6A576C9C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38451" y="3758281"/>
            <a:ext cx="7512050" cy="907415"/>
          </a:xfrm>
          <a:prstGeom prst="rect">
            <a:avLst/>
          </a:prstGeom>
          <a:noFill/>
          <a:ln>
            <a:noFill/>
          </a:ln>
        </p:spPr>
      </p:pic>
      <p:pic>
        <p:nvPicPr>
          <p:cNvPr id="11" name="Picture 10" descr="No alt text provided for this image">
            <a:extLst>
              <a:ext uri="{FF2B5EF4-FFF2-40B4-BE49-F238E27FC236}">
                <a16:creationId xmlns:a16="http://schemas.microsoft.com/office/drawing/2014/main" id="{E52BDB68-B223-4857-AF3E-7FA7324CF39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354326" y="5126474"/>
            <a:ext cx="7480300" cy="1171575"/>
          </a:xfrm>
          <a:prstGeom prst="rect">
            <a:avLst/>
          </a:prstGeom>
          <a:noFill/>
          <a:ln>
            <a:noFill/>
          </a:ln>
        </p:spPr>
      </p:pic>
      <p:sp>
        <p:nvSpPr>
          <p:cNvPr id="5" name="Rectangle 4">
            <a:extLst>
              <a:ext uri="{FF2B5EF4-FFF2-40B4-BE49-F238E27FC236}">
                <a16:creationId xmlns:a16="http://schemas.microsoft.com/office/drawing/2014/main" id="{0C925E20-ED35-44CB-898F-891FF1767EEC}"/>
              </a:ext>
            </a:extLst>
          </p:cNvPr>
          <p:cNvSpPr/>
          <p:nvPr/>
        </p:nvSpPr>
        <p:spPr>
          <a:xfrm>
            <a:off x="1429091" y="4742196"/>
            <a:ext cx="9248034" cy="307777"/>
          </a:xfrm>
          <a:prstGeom prst="rect">
            <a:avLst/>
          </a:prstGeom>
        </p:spPr>
        <p:txBody>
          <a:bodyPr wrap="square">
            <a:spAutoFit/>
          </a:bodyPr>
          <a:lstStyle/>
          <a:p>
            <a:pPr algn="ctr" fontAlgn="base"/>
            <a:r>
              <a:rPr lang="en-GB" sz="1400" b="1" dirty="0">
                <a:solidFill>
                  <a:srgbClr val="8E0000"/>
                </a:solidFill>
                <a:latin typeface="+mj-lt"/>
                <a:ea typeface="Times New Roman" panose="02020603050405020304" pitchFamily="18" charset="0"/>
              </a:rPr>
              <a:t>Cluster 5 - the German/Diverse Food Cluster (</a:t>
            </a:r>
            <a:r>
              <a:rPr lang="en-GB" sz="1400" b="1" dirty="0" err="1">
                <a:solidFill>
                  <a:srgbClr val="8E0000"/>
                </a:solidFill>
                <a:latin typeface="+mj-lt"/>
                <a:ea typeface="Times New Roman" panose="02020603050405020304" pitchFamily="18" charset="0"/>
              </a:rPr>
              <a:t>Lindenthal</a:t>
            </a:r>
            <a:r>
              <a:rPr lang="en-GB" sz="1400" b="1" dirty="0">
                <a:solidFill>
                  <a:srgbClr val="8E0000"/>
                </a:solidFill>
                <a:latin typeface="+mj-lt"/>
                <a:ea typeface="Times New Roman" panose="02020603050405020304" pitchFamily="18" charset="0"/>
              </a:rPr>
              <a:t>, </a:t>
            </a:r>
            <a:r>
              <a:rPr lang="en-GB" sz="1400" b="1" dirty="0" err="1">
                <a:solidFill>
                  <a:srgbClr val="8E0000"/>
                </a:solidFill>
                <a:latin typeface="+mj-lt"/>
                <a:ea typeface="Times New Roman" panose="02020603050405020304" pitchFamily="18" charset="0"/>
              </a:rPr>
              <a:t>Porz</a:t>
            </a:r>
            <a:r>
              <a:rPr lang="en-GB" sz="1400" b="1" dirty="0">
                <a:solidFill>
                  <a:srgbClr val="8E0000"/>
                </a:solidFill>
                <a:latin typeface="+mj-lt"/>
                <a:ea typeface="Times New Roman" panose="02020603050405020304" pitchFamily="18" charset="0"/>
              </a:rPr>
              <a:t>)</a:t>
            </a:r>
          </a:p>
        </p:txBody>
      </p:sp>
      <p:sp>
        <p:nvSpPr>
          <p:cNvPr id="12" name="Rectangle 11">
            <a:extLst>
              <a:ext uri="{FF2B5EF4-FFF2-40B4-BE49-F238E27FC236}">
                <a16:creationId xmlns:a16="http://schemas.microsoft.com/office/drawing/2014/main" id="{FAE3D0DB-F3AF-469E-A4FB-F133CFDE838F}"/>
              </a:ext>
            </a:extLst>
          </p:cNvPr>
          <p:cNvSpPr/>
          <p:nvPr/>
        </p:nvSpPr>
        <p:spPr>
          <a:xfrm>
            <a:off x="1470459" y="3456702"/>
            <a:ext cx="9248034" cy="307777"/>
          </a:xfrm>
          <a:prstGeom prst="rect">
            <a:avLst/>
          </a:prstGeom>
        </p:spPr>
        <p:txBody>
          <a:bodyPr wrap="square">
            <a:spAutoFit/>
          </a:bodyPr>
          <a:lstStyle/>
          <a:p>
            <a:pPr algn="ctr" fontAlgn="base"/>
            <a:r>
              <a:rPr lang="en-GB" sz="1400" b="1" dirty="0">
                <a:solidFill>
                  <a:srgbClr val="8E0000"/>
                </a:solidFill>
                <a:latin typeface="+mj-lt"/>
                <a:ea typeface="Times New Roman" panose="02020603050405020304" pitchFamily="18" charset="0"/>
              </a:rPr>
              <a:t>Cluster 4 – The Fast Food Cluster</a:t>
            </a:r>
          </a:p>
        </p:txBody>
      </p:sp>
      <p:sp>
        <p:nvSpPr>
          <p:cNvPr id="13" name="Rectangle 12">
            <a:extLst>
              <a:ext uri="{FF2B5EF4-FFF2-40B4-BE49-F238E27FC236}">
                <a16:creationId xmlns:a16="http://schemas.microsoft.com/office/drawing/2014/main" id="{2BF0E001-E37E-4072-8B9E-8C101DC5777F}"/>
              </a:ext>
            </a:extLst>
          </p:cNvPr>
          <p:cNvSpPr/>
          <p:nvPr/>
        </p:nvSpPr>
        <p:spPr>
          <a:xfrm>
            <a:off x="1721417" y="924682"/>
            <a:ext cx="9248034" cy="307777"/>
          </a:xfrm>
          <a:prstGeom prst="rect">
            <a:avLst/>
          </a:prstGeom>
        </p:spPr>
        <p:txBody>
          <a:bodyPr wrap="square">
            <a:spAutoFit/>
          </a:bodyPr>
          <a:lstStyle/>
          <a:p>
            <a:pPr algn="ctr" fontAlgn="base"/>
            <a:r>
              <a:rPr lang="en-GB" sz="1400" b="1" dirty="0">
                <a:solidFill>
                  <a:srgbClr val="8E0000"/>
                </a:solidFill>
                <a:latin typeface="+mj-lt"/>
                <a:ea typeface="Times New Roman" panose="02020603050405020304" pitchFamily="18" charset="0"/>
              </a:rPr>
              <a:t>Cluster 3 – The Mediterranean Food Cluster (</a:t>
            </a:r>
            <a:r>
              <a:rPr lang="en-GB" sz="1400" b="1" dirty="0" err="1">
                <a:solidFill>
                  <a:srgbClr val="8E0000"/>
                </a:solidFill>
                <a:latin typeface="+mj-lt"/>
                <a:ea typeface="Times New Roman" panose="02020603050405020304" pitchFamily="18" charset="0"/>
              </a:rPr>
              <a:t>Innenstadt</a:t>
            </a:r>
            <a:r>
              <a:rPr lang="en-GB" sz="1400" b="1" dirty="0">
                <a:solidFill>
                  <a:srgbClr val="8E0000"/>
                </a:solidFill>
                <a:latin typeface="+mj-lt"/>
                <a:ea typeface="Times New Roman" panose="02020603050405020304" pitchFamily="18" charset="0"/>
              </a:rPr>
              <a:t>, Ehrenfeld, </a:t>
            </a:r>
            <a:r>
              <a:rPr lang="en-GB" sz="1400" b="1" dirty="0" err="1">
                <a:solidFill>
                  <a:srgbClr val="8E0000"/>
                </a:solidFill>
                <a:latin typeface="+mj-lt"/>
                <a:ea typeface="Times New Roman" panose="02020603050405020304" pitchFamily="18" charset="0"/>
              </a:rPr>
              <a:t>Nippes</a:t>
            </a:r>
            <a:r>
              <a:rPr lang="en-GB" sz="1400" b="1" dirty="0">
                <a:solidFill>
                  <a:srgbClr val="8E0000"/>
                </a:solidFill>
                <a:latin typeface="+mj-lt"/>
                <a:ea typeface="Times New Roman" panose="02020603050405020304" pitchFamily="18" charset="0"/>
              </a:rPr>
              <a:t>, </a:t>
            </a:r>
            <a:r>
              <a:rPr lang="en-GB" sz="1400" b="1" dirty="0" err="1">
                <a:solidFill>
                  <a:srgbClr val="8E0000"/>
                </a:solidFill>
                <a:latin typeface="+mj-lt"/>
                <a:ea typeface="Times New Roman" panose="02020603050405020304" pitchFamily="18" charset="0"/>
              </a:rPr>
              <a:t>Kalk</a:t>
            </a:r>
            <a:r>
              <a:rPr lang="en-GB" sz="1400" b="1" dirty="0">
                <a:solidFill>
                  <a:srgbClr val="8E0000"/>
                </a:solidFill>
                <a:latin typeface="+mj-lt"/>
                <a:ea typeface="Times New Roman" panose="02020603050405020304" pitchFamily="18" charset="0"/>
              </a:rPr>
              <a:t>)</a:t>
            </a:r>
          </a:p>
        </p:txBody>
      </p:sp>
    </p:spTree>
    <p:extLst>
      <p:ext uri="{BB962C8B-B14F-4D97-AF65-F5344CB8AC3E}">
        <p14:creationId xmlns:p14="http://schemas.microsoft.com/office/powerpoint/2010/main" val="985713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628F0-403B-40AA-A141-EBF4DAC866B9}"/>
              </a:ext>
            </a:extLst>
          </p:cNvPr>
          <p:cNvSpPr>
            <a:spLocks noGrp="1"/>
          </p:cNvSpPr>
          <p:nvPr>
            <p:ph type="title"/>
          </p:nvPr>
        </p:nvSpPr>
        <p:spPr/>
        <p:txBody>
          <a:bodyPr/>
          <a:lstStyle/>
          <a:p>
            <a:r>
              <a:rPr lang="en-GB" dirty="0"/>
              <a:t>Discussion</a:t>
            </a:r>
          </a:p>
        </p:txBody>
      </p:sp>
      <p:sp>
        <p:nvSpPr>
          <p:cNvPr id="3" name="Content Placeholder 2">
            <a:extLst>
              <a:ext uri="{FF2B5EF4-FFF2-40B4-BE49-F238E27FC236}">
                <a16:creationId xmlns:a16="http://schemas.microsoft.com/office/drawing/2014/main" id="{77369BC6-26A8-4B09-8AD1-ED9F20C44AAE}"/>
              </a:ext>
            </a:extLst>
          </p:cNvPr>
          <p:cNvSpPr>
            <a:spLocks noGrp="1"/>
          </p:cNvSpPr>
          <p:nvPr>
            <p:ph idx="1"/>
          </p:nvPr>
        </p:nvSpPr>
        <p:spPr>
          <a:xfrm>
            <a:off x="457200" y="1319583"/>
            <a:ext cx="11274552" cy="4669737"/>
          </a:xfrm>
        </p:spPr>
        <p:txBody>
          <a:bodyPr/>
          <a:lstStyle/>
          <a:p>
            <a:r>
              <a:rPr lang="en-GB" sz="1600" dirty="0"/>
              <a:t>If I reflect the work necessary to create these results, what comes to my mind is that for typical ways of scraping, cleaning, handling, transforming and visualizing data, all the tools are simply there. We just have to get to know the available open source packages and learn how to use them. </a:t>
            </a:r>
          </a:p>
          <a:p>
            <a:r>
              <a:rPr lang="en-GB" sz="1600" dirty="0"/>
              <a:t>What I find fantastic is that nearly all of them are free of charge. Also, a simple notebook computer is enough: in my case, I used a ThinkPad L470, more than three years old. </a:t>
            </a:r>
          </a:p>
          <a:p>
            <a:r>
              <a:rPr lang="en-GB" sz="1600" dirty="0"/>
              <a:t>All the rest is concentrated, creative, interesting, sometimes hard work and searching for hints, tips, examples, explanations etc. in the web. With these tools, many exciting data science use cases can be created, for all kinds of useful purposes.</a:t>
            </a:r>
          </a:p>
          <a:p>
            <a:endParaRPr lang="en-GB" sz="1600" dirty="0"/>
          </a:p>
        </p:txBody>
      </p:sp>
    </p:spTree>
    <p:extLst>
      <p:ext uri="{BB962C8B-B14F-4D97-AF65-F5344CB8AC3E}">
        <p14:creationId xmlns:p14="http://schemas.microsoft.com/office/powerpoint/2010/main" val="1141535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628F0-403B-40AA-A141-EBF4DAC866B9}"/>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77369BC6-26A8-4B09-8AD1-ED9F20C44AAE}"/>
              </a:ext>
            </a:extLst>
          </p:cNvPr>
          <p:cNvSpPr>
            <a:spLocks noGrp="1"/>
          </p:cNvSpPr>
          <p:nvPr>
            <p:ph idx="1"/>
          </p:nvPr>
        </p:nvSpPr>
        <p:spPr>
          <a:xfrm>
            <a:off x="457200" y="1319583"/>
            <a:ext cx="11274552" cy="4669737"/>
          </a:xfrm>
        </p:spPr>
        <p:txBody>
          <a:bodyPr/>
          <a:lstStyle/>
          <a:p>
            <a:pPr fontAlgn="base"/>
            <a:r>
              <a:rPr lang="en-GB" sz="1600" dirty="0"/>
              <a:t>We achieved the goal presented at the outset of this blogpost: tourists can see in the results which city districts best match their food desires. This is just one example of fantastic data science uses cases one can realize applying technology which is available for free today! What a time to be alive.</a:t>
            </a:r>
          </a:p>
          <a:p>
            <a:endParaRPr lang="en-GB" sz="1100" dirty="0"/>
          </a:p>
        </p:txBody>
      </p:sp>
    </p:spTree>
    <p:extLst>
      <p:ext uri="{BB962C8B-B14F-4D97-AF65-F5344CB8AC3E}">
        <p14:creationId xmlns:p14="http://schemas.microsoft.com/office/powerpoint/2010/main" val="286061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CF1C5-6347-4CE8-9361-6A3E21F16AB0}"/>
              </a:ext>
            </a:extLst>
          </p:cNvPr>
          <p:cNvSpPr>
            <a:spLocks noGrp="1"/>
          </p:cNvSpPr>
          <p:nvPr>
            <p:ph type="title"/>
          </p:nvPr>
        </p:nvSpPr>
        <p:spPr/>
        <p:txBody>
          <a:bodyPr/>
          <a:lstStyle/>
          <a:p>
            <a:r>
              <a:rPr lang="en-GB" dirty="0"/>
              <a:t>Table of contents</a:t>
            </a:r>
          </a:p>
        </p:txBody>
      </p:sp>
      <p:sp>
        <p:nvSpPr>
          <p:cNvPr id="3" name="Rectangle 2">
            <a:extLst>
              <a:ext uri="{FF2B5EF4-FFF2-40B4-BE49-F238E27FC236}">
                <a16:creationId xmlns:a16="http://schemas.microsoft.com/office/drawing/2014/main" id="{4046CA4C-2EC6-47BB-A450-32F9A1CFB5FA}"/>
              </a:ext>
            </a:extLst>
          </p:cNvPr>
          <p:cNvSpPr/>
          <p:nvPr/>
        </p:nvSpPr>
        <p:spPr>
          <a:xfrm>
            <a:off x="457200" y="1307758"/>
            <a:ext cx="10564879" cy="2308324"/>
          </a:xfrm>
          <a:prstGeom prst="rect">
            <a:avLst/>
          </a:prstGeom>
        </p:spPr>
        <p:txBody>
          <a:bodyPr wrap="square">
            <a:spAutoFit/>
          </a:bodyPr>
          <a:lstStyle/>
          <a:p>
            <a:r>
              <a:rPr lang="en-GB" sz="2400" dirty="0"/>
              <a:t>• Introduction: Business Problem </a:t>
            </a:r>
          </a:p>
          <a:p>
            <a:r>
              <a:rPr lang="en-GB" sz="2400" dirty="0"/>
              <a:t>• Data </a:t>
            </a:r>
          </a:p>
          <a:p>
            <a:r>
              <a:rPr lang="en-GB" sz="2400" dirty="0"/>
              <a:t>• Methodology </a:t>
            </a:r>
          </a:p>
          <a:p>
            <a:r>
              <a:rPr lang="en-GB" sz="2400" dirty="0"/>
              <a:t>• Results and Discussion </a:t>
            </a:r>
          </a:p>
          <a:p>
            <a:r>
              <a:rPr lang="en-GB" sz="2400" dirty="0"/>
              <a:t>• Conclusion </a:t>
            </a:r>
          </a:p>
          <a:p>
            <a:r>
              <a:rPr lang="en-GB" sz="2400" dirty="0"/>
              <a:t>• Reference </a:t>
            </a:r>
          </a:p>
        </p:txBody>
      </p:sp>
    </p:spTree>
    <p:extLst>
      <p:ext uri="{BB962C8B-B14F-4D97-AF65-F5344CB8AC3E}">
        <p14:creationId xmlns:p14="http://schemas.microsoft.com/office/powerpoint/2010/main" val="2087998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7446-2A99-4BF7-B2EA-1B0ACBCBEFB4}"/>
              </a:ext>
            </a:extLst>
          </p:cNvPr>
          <p:cNvSpPr>
            <a:spLocks noGrp="1"/>
          </p:cNvSpPr>
          <p:nvPr>
            <p:ph type="title"/>
          </p:nvPr>
        </p:nvSpPr>
        <p:spPr/>
        <p:txBody>
          <a:bodyPr/>
          <a:lstStyle/>
          <a:p>
            <a:r>
              <a:rPr lang="en-GB" dirty="0">
                <a:solidFill>
                  <a:srgbClr val="002060"/>
                </a:solidFill>
              </a:rPr>
              <a:t>Introduction: Business Problem </a:t>
            </a:r>
            <a:br>
              <a:rPr lang="en-GB" dirty="0">
                <a:solidFill>
                  <a:srgbClr val="002060"/>
                </a:solidFill>
              </a:rPr>
            </a:br>
            <a:endParaRPr lang="en-GB" dirty="0"/>
          </a:p>
        </p:txBody>
      </p:sp>
      <p:sp>
        <p:nvSpPr>
          <p:cNvPr id="3" name="Content Placeholder 2">
            <a:extLst>
              <a:ext uri="{FF2B5EF4-FFF2-40B4-BE49-F238E27FC236}">
                <a16:creationId xmlns:a16="http://schemas.microsoft.com/office/drawing/2014/main" id="{3756B516-15FD-46FE-BADD-2BEDA57014DD}"/>
              </a:ext>
            </a:extLst>
          </p:cNvPr>
          <p:cNvSpPr>
            <a:spLocks noGrp="1"/>
          </p:cNvSpPr>
          <p:nvPr>
            <p:ph idx="1"/>
          </p:nvPr>
        </p:nvSpPr>
        <p:spPr>
          <a:xfrm>
            <a:off x="457200" y="1527048"/>
            <a:ext cx="7750498" cy="4462272"/>
          </a:xfrm>
        </p:spPr>
        <p:txBody>
          <a:bodyPr/>
          <a:lstStyle/>
          <a:p>
            <a:r>
              <a:rPr lang="en-GB" sz="2000" dirty="0"/>
              <a:t>Cologne, the city the author lives in, attracts a large number of tourists, not least due to its famous cathedral, the trade fairs and conventions, such as the </a:t>
            </a:r>
            <a:r>
              <a:rPr lang="en-GB" sz="2000" dirty="0" err="1"/>
              <a:t>gamescom</a:t>
            </a:r>
            <a:r>
              <a:rPr lang="en-GB" sz="2000" dirty="0"/>
              <a:t>, and its vibrant party scene. </a:t>
            </a:r>
          </a:p>
          <a:p>
            <a:r>
              <a:rPr lang="en-GB" sz="2000" dirty="0"/>
              <a:t>For tourists, finding the right place to eat can be a challenge, though. German dishes include a lot of meat, often pork, which many people do not want to eat for health-related, religious, cultural or moral reasons. This is just one motive for giving tourists a good overview about what to eat where. </a:t>
            </a:r>
          </a:p>
          <a:p>
            <a:r>
              <a:rPr lang="en-GB" sz="2000" dirty="0"/>
              <a:t>The goal I want to reach with this exercise is to give a simple recommendation to tourists in Cologne: in which district of the city will you find a large number or even concentration of which types of restaurants? Where to eat Mediterranean food, where to find German food, where to get fast food? </a:t>
            </a:r>
          </a:p>
          <a:p>
            <a:r>
              <a:rPr lang="en-GB" sz="2000" dirty="0"/>
              <a:t>The target audience are the foreign tourists. </a:t>
            </a:r>
          </a:p>
        </p:txBody>
      </p:sp>
      <p:pic>
        <p:nvPicPr>
          <p:cNvPr id="5124" name="Picture 4" descr="Image result for germany cologne map">
            <a:extLst>
              <a:ext uri="{FF2B5EF4-FFF2-40B4-BE49-F238E27FC236}">
                <a16:creationId xmlns:a16="http://schemas.microsoft.com/office/drawing/2014/main" id="{5BF1641D-3234-45A2-946D-76E1D62D7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998" y="2204667"/>
            <a:ext cx="3129545" cy="244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327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7446-2A99-4BF7-B2EA-1B0ACBCBEFB4}"/>
              </a:ext>
            </a:extLst>
          </p:cNvPr>
          <p:cNvSpPr>
            <a:spLocks noGrp="1"/>
          </p:cNvSpPr>
          <p:nvPr>
            <p:ph type="title"/>
          </p:nvPr>
        </p:nvSpPr>
        <p:spPr/>
        <p:txBody>
          <a:bodyPr/>
          <a:lstStyle/>
          <a:p>
            <a:r>
              <a:rPr lang="en-GB" dirty="0">
                <a:solidFill>
                  <a:srgbClr val="002060"/>
                </a:solidFill>
              </a:rPr>
              <a:t>Data</a:t>
            </a:r>
            <a:endParaRPr lang="en-GB" dirty="0"/>
          </a:p>
        </p:txBody>
      </p:sp>
      <p:sp>
        <p:nvSpPr>
          <p:cNvPr id="3" name="Content Placeholder 2">
            <a:extLst>
              <a:ext uri="{FF2B5EF4-FFF2-40B4-BE49-F238E27FC236}">
                <a16:creationId xmlns:a16="http://schemas.microsoft.com/office/drawing/2014/main" id="{3756B516-15FD-46FE-BADD-2BEDA57014DD}"/>
              </a:ext>
            </a:extLst>
          </p:cNvPr>
          <p:cNvSpPr>
            <a:spLocks noGrp="1"/>
          </p:cNvSpPr>
          <p:nvPr>
            <p:ph idx="1"/>
          </p:nvPr>
        </p:nvSpPr>
        <p:spPr>
          <a:xfrm>
            <a:off x="457200" y="1297681"/>
            <a:ext cx="11274552" cy="4691639"/>
          </a:xfrm>
        </p:spPr>
        <p:txBody>
          <a:bodyPr/>
          <a:lstStyle/>
          <a:p>
            <a:r>
              <a:rPr lang="en-GB" sz="1600" dirty="0"/>
              <a:t>I will use foursquare data about restaurants in Cologne. </a:t>
            </a:r>
          </a:p>
          <a:p>
            <a:r>
              <a:rPr lang="en-GB" sz="1600" dirty="0"/>
              <a:t>Foursquare is a US tech company from New York focusing on location data. Their technology and data powers apps such as Apple's Maps, Uber, Twitter and many other household names. </a:t>
            </a:r>
          </a:p>
          <a:p>
            <a:r>
              <a:rPr lang="en-GB" sz="1600" dirty="0"/>
              <a:t>I will use foursquare data such as the restaurant name, ID, location and category of food (vegetarian, Italian etc.). </a:t>
            </a:r>
          </a:p>
          <a:p>
            <a:r>
              <a:rPr lang="en-GB" sz="1600" dirty="0"/>
              <a:t>Also, I will use the overview of districts/city parts of Cologne from Wikipedia.</a:t>
            </a:r>
            <a:endParaRPr lang="en-GB" sz="1400" dirty="0"/>
          </a:p>
        </p:txBody>
      </p:sp>
      <p:pic>
        <p:nvPicPr>
          <p:cNvPr id="1026" name="Picture 2" descr="Image result for foursquare">
            <a:extLst>
              <a:ext uri="{FF2B5EF4-FFF2-40B4-BE49-F238E27FC236}">
                <a16:creationId xmlns:a16="http://schemas.microsoft.com/office/drawing/2014/main" id="{8A333C52-5552-4AFB-BAC5-0CD7DC618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157" y="4622740"/>
            <a:ext cx="2171618" cy="13029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1F7FFA2-12AA-443A-9DBD-957232C5CCF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592" y="3924615"/>
            <a:ext cx="5426588" cy="2571435"/>
          </a:xfrm>
          <a:prstGeom prst="rect">
            <a:avLst/>
          </a:prstGeom>
          <a:noFill/>
          <a:ln>
            <a:noFill/>
          </a:ln>
        </p:spPr>
      </p:pic>
    </p:spTree>
    <p:extLst>
      <p:ext uri="{BB962C8B-B14F-4D97-AF65-F5344CB8AC3E}">
        <p14:creationId xmlns:p14="http://schemas.microsoft.com/office/powerpoint/2010/main" val="2107458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F49B-EBB4-4CA9-AE4B-8B82F13A6B29}"/>
              </a:ext>
            </a:extLst>
          </p:cNvPr>
          <p:cNvSpPr>
            <a:spLocks noGrp="1"/>
          </p:cNvSpPr>
          <p:nvPr>
            <p:ph type="title"/>
          </p:nvPr>
        </p:nvSpPr>
        <p:spPr/>
        <p:txBody>
          <a:bodyPr/>
          <a:lstStyle/>
          <a:p>
            <a:r>
              <a:rPr lang="en-GB" dirty="0"/>
              <a:t>Methodology (1/3)</a:t>
            </a:r>
          </a:p>
        </p:txBody>
      </p:sp>
      <p:sp>
        <p:nvSpPr>
          <p:cNvPr id="3" name="Content Placeholder 2">
            <a:extLst>
              <a:ext uri="{FF2B5EF4-FFF2-40B4-BE49-F238E27FC236}">
                <a16:creationId xmlns:a16="http://schemas.microsoft.com/office/drawing/2014/main" id="{5F27C98F-20ED-4DDD-8ABB-B2939856FA94}"/>
              </a:ext>
            </a:extLst>
          </p:cNvPr>
          <p:cNvSpPr>
            <a:spLocks noGrp="1"/>
          </p:cNvSpPr>
          <p:nvPr>
            <p:ph idx="1"/>
          </p:nvPr>
        </p:nvSpPr>
        <p:spPr>
          <a:xfrm>
            <a:off x="457200" y="1166271"/>
            <a:ext cx="11274552" cy="4823049"/>
          </a:xfrm>
        </p:spPr>
        <p:txBody>
          <a:bodyPr/>
          <a:lstStyle/>
          <a:p>
            <a:r>
              <a:rPr lang="en-GB" sz="1600" dirty="0"/>
              <a:t>I scraped data from Wikipedia to create a </a:t>
            </a:r>
            <a:r>
              <a:rPr lang="en-GB" sz="1600" dirty="0" err="1"/>
              <a:t>dataframe</a:t>
            </a:r>
            <a:r>
              <a:rPr lang="en-GB" sz="1600" dirty="0"/>
              <a:t> with the city districts of Cologne. For this, I used the pandas read function. I had to clean the resulting data frame in terms of unnecessary information or data that could not be handled in a data frame, such as picture data of the coat of arms of each district. The result is a nice data frame:</a:t>
            </a:r>
          </a:p>
          <a:p>
            <a:endParaRPr lang="en-GB" sz="1600" dirty="0"/>
          </a:p>
        </p:txBody>
      </p:sp>
      <p:pic>
        <p:nvPicPr>
          <p:cNvPr id="4" name="Picture 3">
            <a:extLst>
              <a:ext uri="{FF2B5EF4-FFF2-40B4-BE49-F238E27FC236}">
                <a16:creationId xmlns:a16="http://schemas.microsoft.com/office/drawing/2014/main" id="{34EB1E21-7E76-40C0-B249-E5F9BDC5B7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29978" y="2104952"/>
            <a:ext cx="7528994" cy="1645169"/>
          </a:xfrm>
          <a:prstGeom prst="rect">
            <a:avLst/>
          </a:prstGeom>
          <a:noFill/>
          <a:ln>
            <a:noFill/>
          </a:ln>
        </p:spPr>
      </p:pic>
      <p:pic>
        <p:nvPicPr>
          <p:cNvPr id="5" name="Picture 4">
            <a:extLst>
              <a:ext uri="{FF2B5EF4-FFF2-40B4-BE49-F238E27FC236}">
                <a16:creationId xmlns:a16="http://schemas.microsoft.com/office/drawing/2014/main" id="{E6EC76F2-CEDA-4F43-8CFE-D9848BD6EC8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29978" y="4995409"/>
            <a:ext cx="7528994" cy="1668515"/>
          </a:xfrm>
          <a:prstGeom prst="rect">
            <a:avLst/>
          </a:prstGeom>
          <a:noFill/>
          <a:ln>
            <a:noFill/>
          </a:ln>
        </p:spPr>
      </p:pic>
      <p:sp>
        <p:nvSpPr>
          <p:cNvPr id="6" name="Rectangle 5">
            <a:extLst>
              <a:ext uri="{FF2B5EF4-FFF2-40B4-BE49-F238E27FC236}">
                <a16:creationId xmlns:a16="http://schemas.microsoft.com/office/drawing/2014/main" id="{9CC1B82B-7F9E-469C-95DC-D3D8DD96CEE2}"/>
              </a:ext>
            </a:extLst>
          </p:cNvPr>
          <p:cNvSpPr/>
          <p:nvPr/>
        </p:nvSpPr>
        <p:spPr>
          <a:xfrm>
            <a:off x="457200" y="4219601"/>
            <a:ext cx="11274552" cy="584775"/>
          </a:xfrm>
          <a:prstGeom prst="rect">
            <a:avLst/>
          </a:prstGeom>
        </p:spPr>
        <p:txBody>
          <a:bodyPr wrap="square">
            <a:spAutoFit/>
          </a:bodyPr>
          <a:lstStyle/>
          <a:p>
            <a:pPr marL="285750" indent="-285750">
              <a:buFont typeface="Arial" panose="020B0604020202020204" pitchFamily="34" charset="0"/>
              <a:buChar char="•"/>
            </a:pPr>
            <a:r>
              <a:rPr lang="en-GB" sz="1600" dirty="0"/>
              <a:t>I enabled </a:t>
            </a:r>
            <a:r>
              <a:rPr lang="en-GB" sz="1600" dirty="0" err="1"/>
              <a:t>geopy</a:t>
            </a:r>
            <a:r>
              <a:rPr lang="en-GB" sz="1600" dirty="0"/>
              <a:t> functions by installing the </a:t>
            </a:r>
            <a:r>
              <a:rPr lang="en-GB" sz="1600" dirty="0" err="1"/>
              <a:t>conda</a:t>
            </a:r>
            <a:r>
              <a:rPr lang="en-GB" sz="1600" dirty="0"/>
              <a:t>-forge </a:t>
            </a:r>
            <a:r>
              <a:rPr lang="en-GB" sz="1600" dirty="0" err="1"/>
              <a:t>geopy</a:t>
            </a:r>
            <a:r>
              <a:rPr lang="en-GB" sz="1600" dirty="0"/>
              <a:t> package. I used the nominate function to add geospatial data to the data frame, that is the latitude and the longitude seen on the right side of the following table.</a:t>
            </a:r>
          </a:p>
        </p:txBody>
      </p:sp>
    </p:spTree>
    <p:extLst>
      <p:ext uri="{BB962C8B-B14F-4D97-AF65-F5344CB8AC3E}">
        <p14:creationId xmlns:p14="http://schemas.microsoft.com/office/powerpoint/2010/main" val="2562411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F49B-EBB4-4CA9-AE4B-8B82F13A6B29}"/>
              </a:ext>
            </a:extLst>
          </p:cNvPr>
          <p:cNvSpPr>
            <a:spLocks noGrp="1"/>
          </p:cNvSpPr>
          <p:nvPr>
            <p:ph type="title"/>
          </p:nvPr>
        </p:nvSpPr>
        <p:spPr/>
        <p:txBody>
          <a:bodyPr/>
          <a:lstStyle/>
          <a:p>
            <a:r>
              <a:rPr lang="en-GB" dirty="0"/>
              <a:t>Methodology (2/3)</a:t>
            </a:r>
          </a:p>
        </p:txBody>
      </p:sp>
      <p:sp>
        <p:nvSpPr>
          <p:cNvPr id="3" name="Content Placeholder 2">
            <a:extLst>
              <a:ext uri="{FF2B5EF4-FFF2-40B4-BE49-F238E27FC236}">
                <a16:creationId xmlns:a16="http://schemas.microsoft.com/office/drawing/2014/main" id="{5F27C98F-20ED-4DDD-8ABB-B2939856FA94}"/>
              </a:ext>
            </a:extLst>
          </p:cNvPr>
          <p:cNvSpPr>
            <a:spLocks noGrp="1"/>
          </p:cNvSpPr>
          <p:nvPr>
            <p:ph idx="1"/>
          </p:nvPr>
        </p:nvSpPr>
        <p:spPr>
          <a:xfrm>
            <a:off x="457200" y="1188172"/>
            <a:ext cx="11274552" cy="4801148"/>
          </a:xfrm>
        </p:spPr>
        <p:txBody>
          <a:bodyPr/>
          <a:lstStyle/>
          <a:p>
            <a:r>
              <a:rPr lang="en-GB" sz="1600" dirty="0"/>
              <a:t>Using the folium package and my data frame, I then created a map with the nine city </a:t>
            </a:r>
            <a:r>
              <a:rPr lang="en-GB" sz="1600" dirty="0" err="1"/>
              <a:t>districs</a:t>
            </a:r>
            <a:r>
              <a:rPr lang="en-GB" sz="1600" dirty="0"/>
              <a:t> on it.</a:t>
            </a:r>
          </a:p>
          <a:p>
            <a:endParaRPr lang="en-GB" sz="2000" dirty="0"/>
          </a:p>
        </p:txBody>
      </p:sp>
      <p:pic>
        <p:nvPicPr>
          <p:cNvPr id="6" name="Picture 5">
            <a:extLst>
              <a:ext uri="{FF2B5EF4-FFF2-40B4-BE49-F238E27FC236}">
                <a16:creationId xmlns:a16="http://schemas.microsoft.com/office/drawing/2014/main" id="{E0539285-27DE-435D-A089-269D27FEB9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36620" y="2261360"/>
            <a:ext cx="7718760" cy="3592212"/>
          </a:xfrm>
          <a:prstGeom prst="rect">
            <a:avLst/>
          </a:prstGeom>
          <a:noFill/>
          <a:ln>
            <a:noFill/>
          </a:ln>
        </p:spPr>
      </p:pic>
    </p:spTree>
    <p:extLst>
      <p:ext uri="{BB962C8B-B14F-4D97-AF65-F5344CB8AC3E}">
        <p14:creationId xmlns:p14="http://schemas.microsoft.com/office/powerpoint/2010/main" val="3702210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F49B-EBB4-4CA9-AE4B-8B82F13A6B29}"/>
              </a:ext>
            </a:extLst>
          </p:cNvPr>
          <p:cNvSpPr>
            <a:spLocks noGrp="1"/>
          </p:cNvSpPr>
          <p:nvPr>
            <p:ph type="title"/>
          </p:nvPr>
        </p:nvSpPr>
        <p:spPr/>
        <p:txBody>
          <a:bodyPr/>
          <a:lstStyle/>
          <a:p>
            <a:r>
              <a:rPr lang="en-GB" dirty="0"/>
              <a:t>Methodology (3/3)</a:t>
            </a:r>
          </a:p>
        </p:txBody>
      </p:sp>
      <p:sp>
        <p:nvSpPr>
          <p:cNvPr id="3" name="Content Placeholder 2">
            <a:extLst>
              <a:ext uri="{FF2B5EF4-FFF2-40B4-BE49-F238E27FC236}">
                <a16:creationId xmlns:a16="http://schemas.microsoft.com/office/drawing/2014/main" id="{5F27C98F-20ED-4DDD-8ABB-B2939856FA94}"/>
              </a:ext>
            </a:extLst>
          </p:cNvPr>
          <p:cNvSpPr>
            <a:spLocks noGrp="1"/>
          </p:cNvSpPr>
          <p:nvPr>
            <p:ph idx="1"/>
          </p:nvPr>
        </p:nvSpPr>
        <p:spPr>
          <a:xfrm>
            <a:off x="457200" y="1197864"/>
            <a:ext cx="8007844" cy="1747928"/>
          </a:xfrm>
        </p:spPr>
        <p:txBody>
          <a:bodyPr/>
          <a:lstStyle/>
          <a:p>
            <a:r>
              <a:rPr lang="en-GB" sz="1600" dirty="0"/>
              <a:t>Now, foursquare data comes into play. I plotted a bar chart with the frequency of the 10 most frequently </a:t>
            </a:r>
            <a:r>
              <a:rPr lang="en-GB" sz="1600" dirty="0" err="1"/>
              <a:t>occuring</a:t>
            </a:r>
            <a:r>
              <a:rPr lang="en-GB" sz="1600" dirty="0"/>
              <a:t> restaurants in the whole city, using seaborn/matplotlib packages. We can see that Italian, German and Turkish restaurants are the most frequently </a:t>
            </a:r>
            <a:r>
              <a:rPr lang="en-GB" sz="1600" dirty="0" err="1"/>
              <a:t>occuring</a:t>
            </a:r>
            <a:r>
              <a:rPr lang="en-GB" sz="1600" dirty="0"/>
              <a:t> restaurants in Cologne.</a:t>
            </a:r>
          </a:p>
          <a:p>
            <a:r>
              <a:rPr lang="en-GB" sz="1600" dirty="0"/>
              <a:t>To find clusters of restaurant types in the different city districts, I first transformed the data frame with the restaurant venues, associated to city districts, by one-hot encoding (0/1), as seen in the picture below.</a:t>
            </a:r>
          </a:p>
          <a:p>
            <a:endParaRPr lang="en-GB" sz="1600" dirty="0"/>
          </a:p>
          <a:p>
            <a:endParaRPr lang="en-GB" sz="1600" dirty="0"/>
          </a:p>
          <a:p>
            <a:endParaRPr lang="en-GB" sz="1600" dirty="0"/>
          </a:p>
          <a:p>
            <a:endParaRPr lang="en-GB" sz="1600" dirty="0"/>
          </a:p>
          <a:p>
            <a:endParaRPr lang="en-GB" sz="1600" dirty="0"/>
          </a:p>
          <a:p>
            <a:endParaRPr lang="en-GB" sz="1600" dirty="0"/>
          </a:p>
        </p:txBody>
      </p:sp>
      <p:pic>
        <p:nvPicPr>
          <p:cNvPr id="7" name="Picture 6">
            <a:extLst>
              <a:ext uri="{FF2B5EF4-FFF2-40B4-BE49-F238E27FC236}">
                <a16:creationId xmlns:a16="http://schemas.microsoft.com/office/drawing/2014/main" id="{80C4D0D2-0961-417D-B1AE-AEA64F1CB08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22683" y="813180"/>
            <a:ext cx="3583509" cy="2844420"/>
          </a:xfrm>
          <a:prstGeom prst="rect">
            <a:avLst/>
          </a:prstGeom>
          <a:noFill/>
          <a:ln>
            <a:noFill/>
          </a:ln>
        </p:spPr>
      </p:pic>
      <p:pic>
        <p:nvPicPr>
          <p:cNvPr id="8" name="Picture 7">
            <a:extLst>
              <a:ext uri="{FF2B5EF4-FFF2-40B4-BE49-F238E27FC236}">
                <a16:creationId xmlns:a16="http://schemas.microsoft.com/office/drawing/2014/main" id="{3B5DD24F-35A4-495F-81DF-020CB500B0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 y="3113796"/>
            <a:ext cx="8276141" cy="1131814"/>
          </a:xfrm>
          <a:prstGeom prst="rect">
            <a:avLst/>
          </a:prstGeom>
          <a:noFill/>
          <a:ln>
            <a:noFill/>
          </a:ln>
        </p:spPr>
      </p:pic>
      <p:pic>
        <p:nvPicPr>
          <p:cNvPr id="9" name="Picture 8">
            <a:extLst>
              <a:ext uri="{FF2B5EF4-FFF2-40B4-BE49-F238E27FC236}">
                <a16:creationId xmlns:a16="http://schemas.microsoft.com/office/drawing/2014/main" id="{ED7D57E5-CAFF-401A-BD86-7629C1748DE6}"/>
              </a:ext>
            </a:extLst>
          </p:cNvPr>
          <p:cNvPicPr/>
          <p:nvPr/>
        </p:nvPicPr>
        <p:blipFill rotWithShape="1">
          <a:blip r:embed="rId4">
            <a:extLst>
              <a:ext uri="{28A0092B-C50C-407E-A947-70E740481C1C}">
                <a14:useLocalDpi xmlns:a14="http://schemas.microsoft.com/office/drawing/2010/main" val="0"/>
              </a:ext>
            </a:extLst>
          </a:blip>
          <a:srcRect b="9923"/>
          <a:stretch/>
        </p:blipFill>
        <p:spPr bwMode="auto">
          <a:xfrm>
            <a:off x="457200" y="5085520"/>
            <a:ext cx="7468714" cy="1414526"/>
          </a:xfrm>
          <a:prstGeom prst="rect">
            <a:avLst/>
          </a:prstGeom>
          <a:noFill/>
          <a:ln>
            <a:noFill/>
          </a:ln>
        </p:spPr>
      </p:pic>
      <p:sp>
        <p:nvSpPr>
          <p:cNvPr id="5" name="Rectangle 4">
            <a:extLst>
              <a:ext uri="{FF2B5EF4-FFF2-40B4-BE49-F238E27FC236}">
                <a16:creationId xmlns:a16="http://schemas.microsoft.com/office/drawing/2014/main" id="{AD254DF0-AE74-4D3D-863C-5D3075159808}"/>
              </a:ext>
            </a:extLst>
          </p:cNvPr>
          <p:cNvSpPr/>
          <p:nvPr/>
        </p:nvSpPr>
        <p:spPr>
          <a:xfrm>
            <a:off x="457200" y="4323077"/>
            <a:ext cx="11274552" cy="584775"/>
          </a:xfrm>
          <a:prstGeom prst="rect">
            <a:avLst/>
          </a:prstGeom>
        </p:spPr>
        <p:txBody>
          <a:bodyPr wrap="square">
            <a:spAutoFit/>
          </a:bodyPr>
          <a:lstStyle/>
          <a:p>
            <a:pPr marL="285750" indent="-285750">
              <a:buFont typeface="Arial" panose="020B0604020202020204" pitchFamily="34" charset="0"/>
              <a:buChar char="•"/>
            </a:pPr>
            <a:r>
              <a:rPr lang="en-GB" sz="1600" dirty="0"/>
              <a:t>Next, I used grouping to show the frequency of each category of restaurants in each city district. I used this information to create a data frame in which you can see the most common restaurant venue types for each city district.</a:t>
            </a:r>
          </a:p>
        </p:txBody>
      </p:sp>
    </p:spTree>
    <p:extLst>
      <p:ext uri="{BB962C8B-B14F-4D97-AF65-F5344CB8AC3E}">
        <p14:creationId xmlns:p14="http://schemas.microsoft.com/office/powerpoint/2010/main" val="3201217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F49B-EBB4-4CA9-AE4B-8B82F13A6B29}"/>
              </a:ext>
            </a:extLst>
          </p:cNvPr>
          <p:cNvSpPr>
            <a:spLocks noGrp="1"/>
          </p:cNvSpPr>
          <p:nvPr>
            <p:ph type="title"/>
          </p:nvPr>
        </p:nvSpPr>
        <p:spPr/>
        <p:txBody>
          <a:bodyPr/>
          <a:lstStyle/>
          <a:p>
            <a:r>
              <a:rPr lang="en-GB" dirty="0"/>
              <a:t>Results (1/3)</a:t>
            </a:r>
          </a:p>
        </p:txBody>
      </p:sp>
      <p:sp>
        <p:nvSpPr>
          <p:cNvPr id="6" name="Content Placeholder 5">
            <a:extLst>
              <a:ext uri="{FF2B5EF4-FFF2-40B4-BE49-F238E27FC236}">
                <a16:creationId xmlns:a16="http://schemas.microsoft.com/office/drawing/2014/main" id="{8529E21C-CA10-4303-BF4B-8B176CE33647}"/>
              </a:ext>
            </a:extLst>
          </p:cNvPr>
          <p:cNvSpPr>
            <a:spLocks noGrp="1"/>
          </p:cNvSpPr>
          <p:nvPr>
            <p:ph idx="1"/>
          </p:nvPr>
        </p:nvSpPr>
        <p:spPr>
          <a:xfrm>
            <a:off x="457200" y="988920"/>
            <a:ext cx="4711624" cy="4462272"/>
          </a:xfrm>
        </p:spPr>
        <p:txBody>
          <a:bodyPr/>
          <a:lstStyle/>
          <a:p>
            <a:endParaRPr lang="en-GB" sz="1400" dirty="0"/>
          </a:p>
          <a:p>
            <a:r>
              <a:rPr lang="en-GB" sz="1400" dirty="0"/>
              <a:t>What we see in the table are the city districts and their most common venues, and they now have been assigned five different cluster labels from 0 to 4. We can now use the cluster labels to show the city districts marked with a cluster-specific </a:t>
            </a:r>
            <a:r>
              <a:rPr lang="en-GB" sz="1400" dirty="0" err="1"/>
              <a:t>color</a:t>
            </a:r>
            <a:r>
              <a:rPr lang="en-GB" sz="1400" dirty="0"/>
              <a:t> on a map, again using folium.</a:t>
            </a:r>
          </a:p>
          <a:p>
            <a:endParaRPr lang="en-GB" sz="1400" dirty="0"/>
          </a:p>
          <a:p>
            <a:endParaRPr lang="en-GB" sz="1400" dirty="0"/>
          </a:p>
          <a:p>
            <a:endParaRPr lang="en-GB" sz="1400" dirty="0"/>
          </a:p>
          <a:p>
            <a:endParaRPr lang="en-GB" sz="1400" dirty="0"/>
          </a:p>
          <a:p>
            <a:endParaRPr lang="en-GB" sz="1400" dirty="0"/>
          </a:p>
          <a:p>
            <a:r>
              <a:rPr lang="en-GB" sz="1400" dirty="0"/>
              <a:t>You will see nine bubbles for the nine city districts, with five different </a:t>
            </a:r>
            <a:r>
              <a:rPr lang="en-GB" sz="1400" dirty="0" err="1"/>
              <a:t>colors</a:t>
            </a:r>
            <a:r>
              <a:rPr lang="en-GB" sz="1400" dirty="0"/>
              <a:t> for the five different clusters. If you have trouble counting to five here, look for a small green dot on the upper part of the picture and a small purple dot on the lower part of the picture.</a:t>
            </a:r>
          </a:p>
          <a:p>
            <a:endParaRPr lang="en-GB" sz="1400" dirty="0"/>
          </a:p>
        </p:txBody>
      </p:sp>
      <p:pic>
        <p:nvPicPr>
          <p:cNvPr id="10" name="Picture 9" descr="No alt text provided for this image">
            <a:extLst>
              <a:ext uri="{FF2B5EF4-FFF2-40B4-BE49-F238E27FC236}">
                <a16:creationId xmlns:a16="http://schemas.microsoft.com/office/drawing/2014/main" id="{61BEF7DB-9F51-435E-9CF6-6E850E957C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61102" y="988920"/>
            <a:ext cx="6470650" cy="2547620"/>
          </a:xfrm>
          <a:prstGeom prst="rect">
            <a:avLst/>
          </a:prstGeom>
          <a:noFill/>
          <a:ln>
            <a:noFill/>
          </a:ln>
        </p:spPr>
      </p:pic>
      <p:pic>
        <p:nvPicPr>
          <p:cNvPr id="11" name="Picture 10" descr="No alt text provided for this image">
            <a:extLst>
              <a:ext uri="{FF2B5EF4-FFF2-40B4-BE49-F238E27FC236}">
                <a16:creationId xmlns:a16="http://schemas.microsoft.com/office/drawing/2014/main" id="{5F2D128C-98A5-4467-AB41-3101E14665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4476" y="3897848"/>
            <a:ext cx="4972050" cy="2259965"/>
          </a:xfrm>
          <a:prstGeom prst="rect">
            <a:avLst/>
          </a:prstGeom>
          <a:noFill/>
          <a:ln>
            <a:noFill/>
          </a:ln>
        </p:spPr>
      </p:pic>
    </p:spTree>
    <p:extLst>
      <p:ext uri="{BB962C8B-B14F-4D97-AF65-F5344CB8AC3E}">
        <p14:creationId xmlns:p14="http://schemas.microsoft.com/office/powerpoint/2010/main" val="81238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F49B-EBB4-4CA9-AE4B-8B82F13A6B29}"/>
              </a:ext>
            </a:extLst>
          </p:cNvPr>
          <p:cNvSpPr>
            <a:spLocks noGrp="1"/>
          </p:cNvSpPr>
          <p:nvPr>
            <p:ph type="title"/>
          </p:nvPr>
        </p:nvSpPr>
        <p:spPr/>
        <p:txBody>
          <a:bodyPr/>
          <a:lstStyle/>
          <a:p>
            <a:r>
              <a:rPr lang="en-GB" dirty="0"/>
              <a:t>Results (2/3)</a:t>
            </a:r>
          </a:p>
        </p:txBody>
      </p:sp>
      <p:sp>
        <p:nvSpPr>
          <p:cNvPr id="6" name="Content Placeholder 5">
            <a:extLst>
              <a:ext uri="{FF2B5EF4-FFF2-40B4-BE49-F238E27FC236}">
                <a16:creationId xmlns:a16="http://schemas.microsoft.com/office/drawing/2014/main" id="{8529E21C-CA10-4303-BF4B-8B176CE33647}"/>
              </a:ext>
            </a:extLst>
          </p:cNvPr>
          <p:cNvSpPr>
            <a:spLocks noGrp="1"/>
          </p:cNvSpPr>
          <p:nvPr>
            <p:ph idx="1"/>
          </p:nvPr>
        </p:nvSpPr>
        <p:spPr>
          <a:xfrm>
            <a:off x="457200" y="1412666"/>
            <a:ext cx="11274552" cy="4038526"/>
          </a:xfrm>
        </p:spPr>
        <p:txBody>
          <a:bodyPr/>
          <a:lstStyle/>
          <a:p>
            <a:r>
              <a:rPr lang="en-GB" sz="1400" dirty="0"/>
              <a:t>We now can show five clusters of restaurant type concentrations for the city of Cologne, which I named according to the restaurant concentration the data shows.</a:t>
            </a:r>
          </a:p>
          <a:p>
            <a:pPr marL="0" indent="0">
              <a:buNone/>
            </a:pPr>
            <a:endParaRPr lang="en-GB" sz="1400" dirty="0"/>
          </a:p>
        </p:txBody>
      </p:sp>
      <p:pic>
        <p:nvPicPr>
          <p:cNvPr id="7" name="Picture 6" descr="No alt text provided for this image">
            <a:extLst>
              <a:ext uri="{FF2B5EF4-FFF2-40B4-BE49-F238E27FC236}">
                <a16:creationId xmlns:a16="http://schemas.microsoft.com/office/drawing/2014/main" id="{63ED5825-A570-4EE2-AAC9-77B334883C0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79726" y="2652056"/>
            <a:ext cx="7473950" cy="901700"/>
          </a:xfrm>
          <a:prstGeom prst="rect">
            <a:avLst/>
          </a:prstGeom>
          <a:noFill/>
          <a:ln>
            <a:noFill/>
          </a:ln>
        </p:spPr>
      </p:pic>
      <p:pic>
        <p:nvPicPr>
          <p:cNvPr id="8" name="Picture 7" descr="No alt text provided for this image">
            <a:extLst>
              <a:ext uri="{FF2B5EF4-FFF2-40B4-BE49-F238E27FC236}">
                <a16:creationId xmlns:a16="http://schemas.microsoft.com/office/drawing/2014/main" id="{23A416D6-20D0-4EE3-A69A-32173B66389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01951" y="4973354"/>
            <a:ext cx="7429500" cy="955675"/>
          </a:xfrm>
          <a:prstGeom prst="rect">
            <a:avLst/>
          </a:prstGeom>
          <a:noFill/>
          <a:ln>
            <a:noFill/>
          </a:ln>
        </p:spPr>
      </p:pic>
      <p:sp>
        <p:nvSpPr>
          <p:cNvPr id="12" name="Rectangle 11">
            <a:extLst>
              <a:ext uri="{FF2B5EF4-FFF2-40B4-BE49-F238E27FC236}">
                <a16:creationId xmlns:a16="http://schemas.microsoft.com/office/drawing/2014/main" id="{27CACF13-A7E0-4F42-97B3-CD8BAA2307EC}"/>
              </a:ext>
            </a:extLst>
          </p:cNvPr>
          <p:cNvSpPr/>
          <p:nvPr/>
        </p:nvSpPr>
        <p:spPr>
          <a:xfrm>
            <a:off x="1195774" y="4495517"/>
            <a:ext cx="9248034" cy="307777"/>
          </a:xfrm>
          <a:prstGeom prst="rect">
            <a:avLst/>
          </a:prstGeom>
        </p:spPr>
        <p:txBody>
          <a:bodyPr wrap="square">
            <a:spAutoFit/>
          </a:bodyPr>
          <a:lstStyle/>
          <a:p>
            <a:pPr algn="ctr" fontAlgn="base"/>
            <a:r>
              <a:rPr lang="en-GB" sz="1400" b="1" dirty="0">
                <a:solidFill>
                  <a:srgbClr val="8E0000"/>
                </a:solidFill>
                <a:latin typeface="+mj-lt"/>
                <a:ea typeface="Times New Roman" panose="02020603050405020304" pitchFamily="18" charset="0"/>
              </a:rPr>
              <a:t>Cluster 2 - the Northern European Food Cluster (</a:t>
            </a:r>
            <a:r>
              <a:rPr lang="en-GB" sz="1400" b="1" dirty="0" err="1">
                <a:solidFill>
                  <a:srgbClr val="8E0000"/>
                </a:solidFill>
                <a:latin typeface="+mj-lt"/>
                <a:ea typeface="Times New Roman" panose="02020603050405020304" pitchFamily="18" charset="0"/>
              </a:rPr>
              <a:t>Rodenkirchen</a:t>
            </a:r>
            <a:r>
              <a:rPr lang="en-GB" sz="1400" b="1" dirty="0">
                <a:solidFill>
                  <a:srgbClr val="8E0000"/>
                </a:solidFill>
                <a:latin typeface="+mj-lt"/>
                <a:ea typeface="Times New Roman" panose="02020603050405020304" pitchFamily="18" charset="0"/>
              </a:rPr>
              <a:t>)</a:t>
            </a:r>
          </a:p>
        </p:txBody>
      </p:sp>
      <p:sp>
        <p:nvSpPr>
          <p:cNvPr id="13" name="Rectangle 12">
            <a:extLst>
              <a:ext uri="{FF2B5EF4-FFF2-40B4-BE49-F238E27FC236}">
                <a16:creationId xmlns:a16="http://schemas.microsoft.com/office/drawing/2014/main" id="{775FD8F9-BD14-4285-AC21-DF40986F3D5A}"/>
              </a:ext>
            </a:extLst>
          </p:cNvPr>
          <p:cNvSpPr/>
          <p:nvPr/>
        </p:nvSpPr>
        <p:spPr>
          <a:xfrm>
            <a:off x="1255091" y="2280553"/>
            <a:ext cx="9248034" cy="307777"/>
          </a:xfrm>
          <a:prstGeom prst="rect">
            <a:avLst/>
          </a:prstGeom>
        </p:spPr>
        <p:txBody>
          <a:bodyPr wrap="square">
            <a:spAutoFit/>
          </a:bodyPr>
          <a:lstStyle/>
          <a:p>
            <a:pPr algn="ctr" fontAlgn="base"/>
            <a:r>
              <a:rPr lang="en-GB" sz="1400" b="1" dirty="0">
                <a:solidFill>
                  <a:srgbClr val="8E0000"/>
                </a:solidFill>
                <a:latin typeface="+mj-lt"/>
                <a:ea typeface="Times New Roman" panose="02020603050405020304" pitchFamily="18" charset="0"/>
              </a:rPr>
              <a:t>Cluster 1 - the Turkish Food Cluster (</a:t>
            </a:r>
            <a:r>
              <a:rPr lang="en-GB" sz="1400" b="1" dirty="0" err="1">
                <a:solidFill>
                  <a:srgbClr val="8E0000"/>
                </a:solidFill>
                <a:latin typeface="+mj-lt"/>
                <a:ea typeface="Times New Roman" panose="02020603050405020304" pitchFamily="18" charset="0"/>
              </a:rPr>
              <a:t>Mülheim</a:t>
            </a:r>
            <a:r>
              <a:rPr lang="en-GB" sz="1400" b="1" dirty="0">
                <a:solidFill>
                  <a:srgbClr val="8E0000"/>
                </a:solidFill>
                <a:latin typeface="+mj-lt"/>
                <a:ea typeface="Times New Roman" panose="02020603050405020304" pitchFamily="18" charset="0"/>
              </a:rPr>
              <a:t>)</a:t>
            </a:r>
          </a:p>
        </p:txBody>
      </p:sp>
    </p:spTree>
    <p:extLst>
      <p:ext uri="{BB962C8B-B14F-4D97-AF65-F5344CB8AC3E}">
        <p14:creationId xmlns:p14="http://schemas.microsoft.com/office/powerpoint/2010/main" val="72674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bkgrnd master">
  <a:themeElements>
    <a:clrScheme name="2018 Brand Colors-011">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4F4F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rtlCol="0">
        <a:spAutoFit/>
      </a:bodyPr>
      <a:lstStyle>
        <a:defPPr>
          <a:defRPr dirty="0" err="1"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PPT_title_industry_marketing2_photo_lemon" id="{2D5895DD-6A8F-7F48-A71A-87E316E19461}" vid="{906984CF-DA28-A54E-866D-169D95DECF6C}"/>
    </a:ext>
  </a:extLst>
</a:theme>
</file>

<file path=ppt/theme/theme2.xml><?xml version="1.0" encoding="utf-8"?>
<a:theme xmlns:a="http://schemas.openxmlformats.org/drawingml/2006/main" name="1_Whit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2700" cap="flat" cmpd="sng">
          <a:solidFill>
            <a:srgbClr val="6F7878"/>
          </a:solidFill>
          <a:prstDash val="solid"/>
          <a:round/>
          <a:headEnd type="none" w="lg" len="med"/>
          <a:tailEnd type="none" w="lg" len="med"/>
        </a:ln>
      </a:spPr>
      <a:bodyPr/>
      <a:lstStyle/>
    </a:lnDef>
    <a:txDef>
      <a:spPr>
        <a:noFill/>
      </a:spPr>
      <a:bodyPr wrap="none" lIns="0" rIns="0" rtlCol="0">
        <a:spAutoFit/>
      </a:bodyPr>
      <a:lstStyle>
        <a:defPPr algn="l">
          <a:spcBef>
            <a:spcPts val="600"/>
          </a:spcBef>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FEF5E424-8FD0-4E1D-80B2-EEF7D0484FC5}"/>
    </a:ext>
  </a:extLst>
</a:theme>
</file>

<file path=ppt/theme/theme3.xml><?xml version="1.0" encoding="utf-8"?>
<a:theme xmlns:a="http://schemas.openxmlformats.org/drawingml/2006/main" name="Blue bkgrnd master">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BD18B8B9-D372-4514-8E21-5034DE6CE1D8}"/>
    </a:ext>
  </a:extLst>
</a:theme>
</file>

<file path=ppt/theme/theme4.xml><?xml version="1.0" encoding="utf-8"?>
<a:theme xmlns:a="http://schemas.openxmlformats.org/drawingml/2006/main" name="White bk accent color options">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6AE14C29-BB09-4ACD-8637-B72C907E04F4}"/>
    </a:ext>
  </a:extLst>
</a:theme>
</file>

<file path=ppt/theme/theme5.xml><?xml version="1.0" encoding="utf-8"?>
<a:theme xmlns:a="http://schemas.openxmlformats.org/drawingml/2006/main" name="Blue bk accent color options">
  <a:themeElements>
    <a:clrScheme name="2020 Gartner Theme-003">
      <a:dk1>
        <a:sysClr val="windowText" lastClr="000000"/>
      </a:dk1>
      <a:lt1>
        <a:sysClr val="window" lastClr="FFFFFF"/>
      </a:lt1>
      <a:dk2>
        <a:srgbClr val="002856"/>
      </a:dk2>
      <a:lt2>
        <a:srgbClr val="FFFFFF"/>
      </a:lt2>
      <a:accent1>
        <a:srgbClr val="002856"/>
      </a:accent1>
      <a:accent2>
        <a:srgbClr val="6F7878"/>
      </a:accent2>
      <a:accent3>
        <a:srgbClr val="979D9D"/>
      </a:accent3>
      <a:accent4>
        <a:srgbClr val="009AD7"/>
      </a:accent4>
      <a:accent5>
        <a:srgbClr val="FF540A"/>
      </a:accent5>
      <a:accent6>
        <a:srgbClr val="FEC10D"/>
      </a:accent6>
      <a:hlink>
        <a:srgbClr val="0052D6"/>
      </a:hlink>
      <a:folHlink>
        <a:srgbClr val="0045B5"/>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smtClean="0"/>
        </a:defPPr>
      </a:lstStyle>
    </a:txDef>
  </a:objectDefaults>
  <a:extraClrSchemeLst/>
  <a:custClrLst>
    <a:custClr name="GBlue">
      <a:srgbClr val="002856"/>
    </a:custClr>
    <a:custClr name="Sky">
      <a:srgbClr val="009AD7"/>
    </a:custClr>
    <a:custClr name="Surf">
      <a:srgbClr val="06C4B0"/>
    </a:custClr>
    <a:custClr name="Tangerine">
      <a:srgbClr val="FF540A"/>
    </a:custClr>
    <a:custClr name="Lemon">
      <a:srgbClr val="FEC10D"/>
    </a:custClr>
    <a:custClr name="Rose">
      <a:srgbClr val="E81159"/>
    </a:custClr>
    <a:custClr name="White">
      <a:srgbClr val="FFFFFF"/>
    </a:custClr>
    <a:custClr name="Steel">
      <a:srgbClr val="6F7878"/>
    </a:custClr>
    <a:custClr name="Black">
      <a:srgbClr val="000000"/>
    </a:custClr>
    <a:custClr name="Error Red">
      <a:srgbClr val="DE0A01"/>
    </a:custClr>
    <a:custClr name="GBlue Tint1">
      <a:srgbClr val="6A80A3"/>
    </a:custClr>
    <a:custClr name="Sky Tint1">
      <a:srgbClr val="49C5F4"/>
    </a:custClr>
    <a:custClr name="Surf Tint1">
      <a:srgbClr val="4EDCCA"/>
    </a:custClr>
    <a:custClr name="Tangerine Tint1">
      <a:srgbClr val="FF986C"/>
    </a:custClr>
    <a:custClr name="Lemon Tint1">
      <a:srgbClr val="FEDA6E"/>
    </a:custClr>
    <a:custClr name="Rose Tint1">
      <a:srgbClr val="F4729D"/>
    </a:custClr>
    <a:custClr name="White">
      <a:srgbClr val="FFFFFF"/>
    </a:custClr>
    <a:custClr name="Steel Tint1">
      <a:srgbClr val="979D9D"/>
    </a:custClr>
    <a:custClr name="White">
      <a:srgbClr val="FFFFFF"/>
    </a:custClr>
    <a:custClr name="Warning Yellow">
      <a:srgbClr val="F5AB23"/>
    </a:custClr>
    <a:custClr name="GBlue Tint2">
      <a:srgbClr val="A1B3CA"/>
    </a:custClr>
    <a:custClr name="Sky Tint2">
      <a:srgbClr val="91DCF8"/>
    </a:custClr>
    <a:custClr name="Surf Tint2">
      <a:srgbClr val="95EADF"/>
    </a:custClr>
    <a:custClr name="Tangerine Tint2">
      <a:srgbClr val="FBC9A6"/>
    </a:custClr>
    <a:custClr name="Lemon Tint2">
      <a:srgbClr val="FFEDB3"/>
    </a:custClr>
    <a:custClr name="Rose Tint2">
      <a:srgbClr val="F9C1D2"/>
    </a:custClr>
    <a:custClr name="White">
      <a:srgbClr val="FFFFFF"/>
    </a:custClr>
    <a:custClr name="Steel Tint2">
      <a:srgbClr val="BDBDBD"/>
    </a:custClr>
    <a:custClr name="White">
      <a:srgbClr val="FFFFFF"/>
    </a:custClr>
    <a:custClr name="Success Green">
      <a:srgbClr val="00A76D"/>
    </a:custClr>
    <a:custClr name="GBlue Tint3">
      <a:srgbClr val="D0DEEA"/>
    </a:custClr>
    <a:custClr name="Sky Dark1">
      <a:srgbClr val="0073A1"/>
    </a:custClr>
    <a:custClr name="Surf Dark1">
      <a:srgbClr val="048D7F"/>
    </a:custClr>
    <a:custClr name="Tangerine Dark1">
      <a:srgbClr val="BF3F07"/>
    </a:custClr>
    <a:custClr name="Lemon Dark1">
      <a:srgbClr val="BE910A"/>
    </a:custClr>
    <a:custClr name="Rose Dark1">
      <a:srgbClr val="AE0D43"/>
    </a:custClr>
    <a:custClr name="White">
      <a:srgbClr val="FFFFFF"/>
    </a:custClr>
    <a:custClr name="Steel Tint3">
      <a:srgbClr val="D3D3D3"/>
    </a:custClr>
    <a:custClr name="White">
      <a:srgbClr val="FFFFFF"/>
    </a:custClr>
    <a:custClr name="Background Gray">
      <a:srgbClr val="F4F4F4"/>
    </a:custClr>
    <a:custClr name="GBlue Dark1">
      <a:srgbClr val="355578"/>
    </a:custClr>
    <a:custClr name="Sky Dark2">
      <a:srgbClr val="004D6B"/>
    </a:custClr>
    <a:custClr name="Surf Dark2">
      <a:srgbClr val="036258"/>
    </a:custClr>
    <a:custClr name="Tangerine Dark2">
      <a:srgbClr val="7F2A05"/>
    </a:custClr>
    <a:custClr name="Lemon Dark2">
      <a:srgbClr val="7F6006"/>
    </a:custClr>
    <a:custClr name="Rose Dark2">
      <a:srgbClr val="74082C"/>
    </a:custClr>
    <a:custClr name="White">
      <a:srgbClr val="FFFFFF"/>
    </a:custClr>
    <a:custClr name="Steel Dark">
      <a:srgbClr val="535A5A"/>
    </a:custClr>
    <a:custClr name="White">
      <a:srgbClr val="FFFFFF"/>
    </a:custClr>
    <a:custClr name="Link Blue">
      <a:srgbClr val="0052D6"/>
    </a:custClr>
  </a:custClrLst>
  <a:extLst>
    <a:ext uri="{05A4C25C-085E-4340-85A3-A5531E510DB2}">
      <thm15:themeFamily xmlns:thm15="http://schemas.microsoft.com/office/thememl/2012/main" name="2021_Gartner_Corporate_PPT_Template_16x9-005.potx" id="{DDC5848D-2351-4872-BE9E-71EFA6F70FCA}" vid="{9D8CAD83-6332-4FD5-A21A-6910218A361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artner">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PPT_title_function_finance_photo_tangerine</Template>
  <TotalTime>40</TotalTime>
  <Words>1007</Words>
  <Application>Microsoft Office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12</vt:i4>
      </vt:variant>
    </vt:vector>
  </HeadingPairs>
  <TitlesOfParts>
    <vt:vector size="21" baseType="lpstr">
      <vt:lpstr>Arial</vt:lpstr>
      <vt:lpstr>Arial Black</vt:lpstr>
      <vt:lpstr>Calibri</vt:lpstr>
      <vt:lpstr>Wingdings</vt:lpstr>
      <vt:lpstr>White bkgrnd master</vt:lpstr>
      <vt:lpstr>1_White bkgrnd master</vt:lpstr>
      <vt:lpstr>Blue bkgrnd master</vt:lpstr>
      <vt:lpstr>White bk accent color options</vt:lpstr>
      <vt:lpstr>Blue bk accent color options</vt:lpstr>
      <vt:lpstr>IBM Applied Data Science Capstone Project –  The Restaurant Battle of Neighbourhoods in Cologne, Germany</vt:lpstr>
      <vt:lpstr>Table of contents</vt:lpstr>
      <vt:lpstr>Introduction: Business Problem  </vt:lpstr>
      <vt:lpstr>Data</vt:lpstr>
      <vt:lpstr>Methodology (1/3)</vt:lpstr>
      <vt:lpstr>Methodology (2/3)</vt:lpstr>
      <vt:lpstr>Methodology (3/3)</vt:lpstr>
      <vt:lpstr>Results (1/3)</vt:lpstr>
      <vt:lpstr>Results (2/3)</vt:lpstr>
      <vt:lpstr>Results (3/3)</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Applied Data Science Capstone Project –  The Restaurant Battle of Neighbourhoods in Cologne, Germany</dc:title>
  <dc:creator>Nassiri,Ayoub</dc:creator>
  <cp:lastModifiedBy>Nassiri,Ayoub</cp:lastModifiedBy>
  <cp:revision>5</cp:revision>
  <dcterms:created xsi:type="dcterms:W3CDTF">2021-02-20T19:11:09Z</dcterms:created>
  <dcterms:modified xsi:type="dcterms:W3CDTF">2021-02-20T19:51:31Z</dcterms:modified>
</cp:coreProperties>
</file>